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8" r:id="rId3"/>
    <p:sldId id="256" r:id="rId4"/>
    <p:sldId id="258" r:id="rId5"/>
    <p:sldId id="273" r:id="rId6"/>
    <p:sldId id="259" r:id="rId7"/>
    <p:sldId id="268" r:id="rId8"/>
    <p:sldId id="275" r:id="rId9"/>
    <p:sldId id="261" r:id="rId10"/>
    <p:sldId id="279" r:id="rId11"/>
    <p:sldId id="262" r:id="rId12"/>
    <p:sldId id="263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8721-7280-4503-9D07-7AB3C8EA099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3754-35C9-469D-8CA8-E40553B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5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8721-7280-4503-9D07-7AB3C8EA099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3754-35C9-469D-8CA8-E40553B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9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8721-7280-4503-9D07-7AB3C8EA099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3754-35C9-469D-8CA8-E40553B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5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8721-7280-4503-9D07-7AB3C8EA099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3754-35C9-469D-8CA8-E40553B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8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8721-7280-4503-9D07-7AB3C8EA099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3754-35C9-469D-8CA8-E40553B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9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8721-7280-4503-9D07-7AB3C8EA099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3754-35C9-469D-8CA8-E40553B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8721-7280-4503-9D07-7AB3C8EA099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3754-35C9-469D-8CA8-E40553B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3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8721-7280-4503-9D07-7AB3C8EA099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3754-35C9-469D-8CA8-E40553B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6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8721-7280-4503-9D07-7AB3C8EA099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3754-35C9-469D-8CA8-E40553B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5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8721-7280-4503-9D07-7AB3C8EA099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3754-35C9-469D-8CA8-E40553B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3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8721-7280-4503-9D07-7AB3C8EA099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3754-35C9-469D-8CA8-E40553B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9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58721-7280-4503-9D07-7AB3C8EA099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63754-35C9-469D-8CA8-E40553B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523/JNEUROSCI.3300-16.2017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diffuse optical tom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26717"/>
            <a:ext cx="6368173" cy="356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84"/>
          <a:stretch/>
        </p:blipFill>
        <p:spPr bwMode="auto">
          <a:xfrm>
            <a:off x="6368172" y="0"/>
            <a:ext cx="5823828" cy="667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8795" y="0"/>
            <a:ext cx="63769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Development of Diffuse Optical Tomography Sensitivity in Infants: Brain Localization of NIRS Activity </a:t>
            </a:r>
          </a:p>
          <a:p>
            <a:pPr algn="ctr"/>
            <a:r>
              <a:rPr lang="en-US" sz="3000" b="1" dirty="0" smtClean="0"/>
              <a:t>John E. Richards</a:t>
            </a:r>
          </a:p>
          <a:p>
            <a:pPr algn="ctr"/>
            <a:r>
              <a:rPr lang="en-US" sz="3000" b="1" dirty="0" smtClean="0"/>
              <a:t>University of South Carolina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75366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08892" y="791307"/>
            <a:ext cx="11122139" cy="6066693"/>
            <a:chOff x="1524000" y="1349348"/>
            <a:chExt cx="9176108" cy="5508653"/>
          </a:xfrm>
        </p:grpSpPr>
        <p:pic>
          <p:nvPicPr>
            <p:cNvPr id="82" name="Picture 81" descr="OptodesOn3YRatlas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29" t="25212" r="9793" b="10796"/>
            <a:stretch/>
          </p:blipFill>
          <p:spPr>
            <a:xfrm>
              <a:off x="1524001" y="1349348"/>
              <a:ext cx="4652273" cy="3567230"/>
            </a:xfrm>
            <a:prstGeom prst="rect">
              <a:avLst/>
            </a:prstGeom>
          </p:spPr>
        </p:pic>
        <p:pic>
          <p:nvPicPr>
            <p:cNvPr id="83" name="Picture 82" descr="OptodesOn3YRatlas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29" t="25212" r="9793" b="10796"/>
            <a:stretch/>
          </p:blipFill>
          <p:spPr>
            <a:xfrm flipH="1">
              <a:off x="6047835" y="1349348"/>
              <a:ext cx="4652273" cy="3567230"/>
            </a:xfrm>
            <a:prstGeom prst="rect">
              <a:avLst/>
            </a:prstGeom>
          </p:spPr>
        </p:pic>
        <p:sp>
          <p:nvSpPr>
            <p:cNvPr id="122" name="Oval 121"/>
            <p:cNvSpPr/>
            <p:nvPr/>
          </p:nvSpPr>
          <p:spPr>
            <a:xfrm>
              <a:off x="3048859" y="3264989"/>
              <a:ext cx="169876" cy="16987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2554068" y="3258639"/>
              <a:ext cx="169876" cy="1698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2331818" y="2998289"/>
              <a:ext cx="169876" cy="1698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2573118" y="2799051"/>
              <a:ext cx="169876" cy="1698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2998059" y="2853813"/>
              <a:ext cx="169876" cy="1698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254447" y="3095927"/>
              <a:ext cx="169876" cy="16987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678323" y="3168942"/>
              <a:ext cx="169876" cy="169876"/>
              <a:chOff x="2192423" y="3162592"/>
              <a:chExt cx="169876" cy="169876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2192423" y="3162592"/>
                <a:ext cx="169876" cy="16987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Chord 1"/>
              <p:cNvSpPr/>
              <p:nvPr/>
            </p:nvSpPr>
            <p:spPr>
              <a:xfrm>
                <a:off x="2195900" y="3163179"/>
                <a:ext cx="166399" cy="166399"/>
              </a:xfrm>
              <a:prstGeom prst="chord">
                <a:avLst>
                  <a:gd name="adj1" fmla="val 5311574"/>
                  <a:gd name="adj2" fmla="val 16200000"/>
                </a:avLst>
              </a:prstGeom>
              <a:solidFill>
                <a:schemeClr val="accent3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2" name="Chord 141"/>
            <p:cNvSpPr/>
            <p:nvPr/>
          </p:nvSpPr>
          <p:spPr>
            <a:xfrm>
              <a:off x="2557546" y="3257670"/>
              <a:ext cx="166399" cy="166399"/>
            </a:xfrm>
            <a:prstGeom prst="chord">
              <a:avLst>
                <a:gd name="adj1" fmla="val 5311574"/>
                <a:gd name="adj2" fmla="val 16200000"/>
              </a:avLst>
            </a:prstGeom>
            <a:solidFill>
              <a:schemeClr val="accent6">
                <a:lumMod val="75000"/>
              </a:schemeClr>
            </a:solidFill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500968" y="3245089"/>
              <a:ext cx="169876" cy="172145"/>
              <a:chOff x="7970618" y="3283188"/>
              <a:chExt cx="169876" cy="172145"/>
            </a:xfrm>
          </p:grpSpPr>
          <p:sp>
            <p:nvSpPr>
              <p:cNvPr id="145" name="Oval 144"/>
              <p:cNvSpPr/>
              <p:nvPr/>
            </p:nvSpPr>
            <p:spPr>
              <a:xfrm>
                <a:off x="7970618" y="3285457"/>
                <a:ext cx="169876" cy="16987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Chord 145"/>
              <p:cNvSpPr/>
              <p:nvPr/>
            </p:nvSpPr>
            <p:spPr>
              <a:xfrm>
                <a:off x="7974095" y="3283188"/>
                <a:ext cx="166399" cy="166399"/>
              </a:xfrm>
              <a:prstGeom prst="chord">
                <a:avLst>
                  <a:gd name="adj1" fmla="val 5311574"/>
                  <a:gd name="adj2" fmla="val 16200000"/>
                </a:avLst>
              </a:prstGeom>
              <a:solidFill>
                <a:schemeClr val="accent6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8612273" y="3349927"/>
              <a:ext cx="169876" cy="169876"/>
              <a:chOff x="7056523" y="3381677"/>
              <a:chExt cx="169876" cy="169876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7056523" y="3381677"/>
                <a:ext cx="169876" cy="16987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Chord 149"/>
              <p:cNvSpPr/>
              <p:nvPr/>
            </p:nvSpPr>
            <p:spPr>
              <a:xfrm>
                <a:off x="7060000" y="3382264"/>
                <a:ext cx="166399" cy="166399"/>
              </a:xfrm>
              <a:prstGeom prst="chord">
                <a:avLst>
                  <a:gd name="adj1" fmla="val 5311574"/>
                  <a:gd name="adj2" fmla="val 16200000"/>
                </a:avLst>
              </a:prstGeom>
              <a:solidFill>
                <a:srgbClr val="376092"/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7" name="Oval 156"/>
            <p:cNvSpPr/>
            <p:nvPr/>
          </p:nvSpPr>
          <p:spPr>
            <a:xfrm>
              <a:off x="9278718" y="3059191"/>
              <a:ext cx="169876" cy="1698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9498095" y="2789015"/>
              <a:ext cx="169876" cy="170863"/>
              <a:chOff x="7974095" y="2789014"/>
              <a:chExt cx="169876" cy="170863"/>
            </a:xfrm>
          </p:grpSpPr>
          <p:sp>
            <p:nvSpPr>
              <p:cNvPr id="164" name="Oval 163"/>
              <p:cNvSpPr/>
              <p:nvPr/>
            </p:nvSpPr>
            <p:spPr>
              <a:xfrm>
                <a:off x="7974095" y="2789014"/>
                <a:ext cx="169876" cy="16987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Chord 164"/>
              <p:cNvSpPr/>
              <p:nvPr/>
            </p:nvSpPr>
            <p:spPr>
              <a:xfrm>
                <a:off x="7974095" y="2793478"/>
                <a:ext cx="166399" cy="166399"/>
              </a:xfrm>
              <a:prstGeom prst="chord">
                <a:avLst>
                  <a:gd name="adj1" fmla="val 5311574"/>
                  <a:gd name="adj2" fmla="val 16200000"/>
                </a:avLst>
              </a:prstGeom>
              <a:solidFill>
                <a:schemeClr val="accent2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6" name="Oval 165"/>
            <p:cNvSpPr/>
            <p:nvPr/>
          </p:nvSpPr>
          <p:spPr>
            <a:xfrm>
              <a:off x="9043259" y="2846164"/>
              <a:ext cx="169876" cy="1698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00" y="4842304"/>
              <a:ext cx="9176107" cy="2015697"/>
            </a:xfrm>
            <a:prstGeom prst="rect">
              <a:avLst/>
            </a:prstGeom>
            <a:solidFill>
              <a:schemeClr val="tx1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Oval 173"/>
            <p:cNvSpPr/>
            <p:nvPr/>
          </p:nvSpPr>
          <p:spPr>
            <a:xfrm>
              <a:off x="2086700" y="4975066"/>
              <a:ext cx="169876" cy="1698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17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221923" y="4906117"/>
              <a:ext cx="1697224" cy="307777"/>
            </a:xfrm>
            <a:prstGeom prst="rect">
              <a:avLst/>
            </a:prstGeom>
            <a:noFill/>
            <a:ln w="3175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</a:rPr>
                <a:t>Inferior frontal </a:t>
              </a:r>
              <a:r>
                <a:rPr lang="en-US" sz="1400" dirty="0" err="1">
                  <a:solidFill>
                    <a:srgbClr val="FFFFFF"/>
                  </a:solidFill>
                </a:rPr>
                <a:t>gyrus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2086700" y="5302152"/>
              <a:ext cx="169876" cy="16987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2221924" y="5233203"/>
              <a:ext cx="1667331" cy="307777"/>
            </a:xfrm>
            <a:prstGeom prst="rect">
              <a:avLst/>
            </a:prstGeom>
            <a:noFill/>
            <a:ln w="3175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</a:rPr>
                <a:t>Lateral orbitofrontal</a:t>
              </a:r>
            </a:p>
          </p:txBody>
        </p:sp>
        <p:sp>
          <p:nvSpPr>
            <p:cNvPr id="178" name="Oval 177"/>
            <p:cNvSpPr/>
            <p:nvPr/>
          </p:nvSpPr>
          <p:spPr>
            <a:xfrm>
              <a:off x="2086700" y="5601154"/>
              <a:ext cx="169876" cy="16987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2221924" y="5532205"/>
              <a:ext cx="1518477" cy="307777"/>
            </a:xfrm>
            <a:prstGeom prst="rect">
              <a:avLst/>
            </a:prstGeom>
            <a:noFill/>
            <a:ln w="3175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</a:rPr>
                <a:t>Superior temporal</a:t>
              </a:r>
            </a:p>
          </p:txBody>
        </p:sp>
        <p:sp>
          <p:nvSpPr>
            <p:cNvPr id="180" name="Oval 179"/>
            <p:cNvSpPr/>
            <p:nvPr/>
          </p:nvSpPr>
          <p:spPr>
            <a:xfrm>
              <a:off x="2086700" y="5910670"/>
              <a:ext cx="169876" cy="16987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17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2221924" y="5841721"/>
              <a:ext cx="1410825" cy="307777"/>
            </a:xfrm>
            <a:prstGeom prst="rect">
              <a:avLst/>
            </a:prstGeom>
            <a:noFill/>
            <a:ln w="3175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</a:rPr>
                <a:t>Middle temporal</a:t>
              </a:r>
            </a:p>
          </p:txBody>
        </p:sp>
        <p:sp>
          <p:nvSpPr>
            <p:cNvPr id="182" name="Oval 181"/>
            <p:cNvSpPr/>
            <p:nvPr/>
          </p:nvSpPr>
          <p:spPr>
            <a:xfrm>
              <a:off x="2086700" y="6236112"/>
              <a:ext cx="169876" cy="1698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2221924" y="6167163"/>
              <a:ext cx="1441683" cy="307777"/>
            </a:xfrm>
            <a:prstGeom prst="rect">
              <a:avLst/>
            </a:prstGeom>
            <a:noFill/>
            <a:ln w="3175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</a:rPr>
                <a:t>Inferior temporal</a:t>
              </a:r>
            </a:p>
          </p:txBody>
        </p:sp>
        <p:sp>
          <p:nvSpPr>
            <p:cNvPr id="184" name="Oval 183"/>
            <p:cNvSpPr/>
            <p:nvPr/>
          </p:nvSpPr>
          <p:spPr>
            <a:xfrm>
              <a:off x="4387836" y="4975066"/>
              <a:ext cx="169876" cy="169876"/>
            </a:xfrm>
            <a:prstGeom prst="ellipse">
              <a:avLst/>
            </a:prstGeom>
            <a:solidFill>
              <a:srgbClr val="31859C"/>
            </a:solidFill>
            <a:ln w="317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4530110" y="4906117"/>
              <a:ext cx="1011953" cy="307777"/>
            </a:xfrm>
            <a:prstGeom prst="rect">
              <a:avLst/>
            </a:prstGeom>
            <a:noFill/>
            <a:ln w="3175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FFFFFF"/>
                  </a:solidFill>
                </a:rPr>
                <a:t>Postcentral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91" name="Oval 190"/>
            <p:cNvSpPr/>
            <p:nvPr/>
          </p:nvSpPr>
          <p:spPr>
            <a:xfrm>
              <a:off x="4387836" y="5264604"/>
              <a:ext cx="169876" cy="1698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530110" y="5195655"/>
              <a:ext cx="1349723" cy="307777"/>
            </a:xfrm>
            <a:prstGeom prst="rect">
              <a:avLst/>
            </a:prstGeom>
            <a:noFill/>
            <a:ln w="3175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</a:rPr>
                <a:t>Middle occipital</a:t>
              </a:r>
            </a:p>
          </p:txBody>
        </p:sp>
        <p:sp>
          <p:nvSpPr>
            <p:cNvPr id="197" name="Oval 196"/>
            <p:cNvSpPr/>
            <p:nvPr/>
          </p:nvSpPr>
          <p:spPr>
            <a:xfrm>
              <a:off x="4387836" y="5899562"/>
              <a:ext cx="169876" cy="1698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4521301" y="5830613"/>
              <a:ext cx="938841" cy="307777"/>
            </a:xfrm>
            <a:prstGeom prst="rect">
              <a:avLst/>
            </a:prstGeom>
            <a:noFill/>
            <a:ln w="3175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FFFFFF"/>
                  </a:solidFill>
                </a:rPr>
                <a:t>Precentral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4384032" y="5589351"/>
              <a:ext cx="169876" cy="16987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517497" y="5520402"/>
              <a:ext cx="1260569" cy="307777"/>
            </a:xfrm>
            <a:prstGeom prst="rect">
              <a:avLst/>
            </a:prstGeom>
            <a:noFill/>
            <a:ln w="3175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</a:rPr>
                <a:t>Middle Frontal</a:t>
              </a: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7271609" y="3519803"/>
              <a:ext cx="169876" cy="169876"/>
              <a:chOff x="6352532" y="3215780"/>
              <a:chExt cx="169876" cy="169876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6352532" y="3215780"/>
                <a:ext cx="169876" cy="16987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Chord 100"/>
              <p:cNvSpPr/>
              <p:nvPr/>
            </p:nvSpPr>
            <p:spPr>
              <a:xfrm>
                <a:off x="6355799" y="3215780"/>
                <a:ext cx="166399" cy="166399"/>
              </a:xfrm>
              <a:prstGeom prst="chord">
                <a:avLst>
                  <a:gd name="adj1" fmla="val 5311574"/>
                  <a:gd name="adj2" fmla="val 16200000"/>
                </a:avLst>
              </a:prstGeom>
              <a:solidFill>
                <a:schemeClr val="accent4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" name="Oval 101"/>
            <p:cNvSpPr/>
            <p:nvPr/>
          </p:nvSpPr>
          <p:spPr>
            <a:xfrm>
              <a:off x="7053584" y="3332295"/>
              <a:ext cx="169876" cy="169876"/>
            </a:xfrm>
            <a:prstGeom prst="ellipse">
              <a:avLst/>
            </a:prstGeom>
            <a:solidFill>
              <a:srgbClr val="376092"/>
            </a:solidFill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7223460" y="3066565"/>
              <a:ext cx="172749" cy="169876"/>
              <a:chOff x="6578358" y="2932401"/>
              <a:chExt cx="172749" cy="169876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6581231" y="2932401"/>
                <a:ext cx="169876" cy="16987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Chord 104"/>
              <p:cNvSpPr/>
              <p:nvPr/>
            </p:nvSpPr>
            <p:spPr>
              <a:xfrm>
                <a:off x="6578358" y="2934139"/>
                <a:ext cx="166399" cy="166399"/>
              </a:xfrm>
              <a:prstGeom prst="chord">
                <a:avLst>
                  <a:gd name="adj1" fmla="val 5311574"/>
                  <a:gd name="adj2" fmla="val 16200000"/>
                </a:avLst>
              </a:prstGeom>
              <a:solidFill>
                <a:srgbClr val="376092"/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Oval 105"/>
            <p:cNvSpPr/>
            <p:nvPr/>
          </p:nvSpPr>
          <p:spPr>
            <a:xfrm>
              <a:off x="7449993" y="3292411"/>
              <a:ext cx="169876" cy="16987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7709549" y="3487687"/>
              <a:ext cx="169876" cy="169876"/>
              <a:chOff x="6352532" y="3215780"/>
              <a:chExt cx="169876" cy="169876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6352532" y="3215780"/>
                <a:ext cx="169876" cy="16987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Chord 108"/>
              <p:cNvSpPr/>
              <p:nvPr/>
            </p:nvSpPr>
            <p:spPr>
              <a:xfrm>
                <a:off x="6355799" y="3215780"/>
                <a:ext cx="166399" cy="166399"/>
              </a:xfrm>
              <a:prstGeom prst="chord">
                <a:avLst>
                  <a:gd name="adj1" fmla="val 5311574"/>
                  <a:gd name="adj2" fmla="val 16200000"/>
                </a:avLst>
              </a:prstGeom>
              <a:solidFill>
                <a:schemeClr val="accent4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7658192" y="3023689"/>
              <a:ext cx="172749" cy="169876"/>
              <a:chOff x="6578358" y="2932401"/>
              <a:chExt cx="172749" cy="169876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6581231" y="2932401"/>
                <a:ext cx="169876" cy="16987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Chord 111"/>
              <p:cNvSpPr/>
              <p:nvPr/>
            </p:nvSpPr>
            <p:spPr>
              <a:xfrm>
                <a:off x="6578358" y="2934139"/>
                <a:ext cx="166399" cy="166399"/>
              </a:xfrm>
              <a:prstGeom prst="chord">
                <a:avLst>
                  <a:gd name="adj1" fmla="val 5311574"/>
                  <a:gd name="adj2" fmla="val 16200000"/>
                </a:avLst>
              </a:prstGeom>
              <a:solidFill>
                <a:srgbClr val="376092"/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8169347" y="3425625"/>
              <a:ext cx="169876" cy="169876"/>
              <a:chOff x="7056523" y="3381677"/>
              <a:chExt cx="169876" cy="169876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7056523" y="3381677"/>
                <a:ext cx="169876" cy="16987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Chord 114"/>
              <p:cNvSpPr/>
              <p:nvPr/>
            </p:nvSpPr>
            <p:spPr>
              <a:xfrm>
                <a:off x="7060000" y="3382264"/>
                <a:ext cx="166399" cy="166399"/>
              </a:xfrm>
              <a:prstGeom prst="chord">
                <a:avLst>
                  <a:gd name="adj1" fmla="val 5311574"/>
                  <a:gd name="adj2" fmla="val 16200000"/>
                </a:avLst>
              </a:prstGeom>
              <a:solidFill>
                <a:srgbClr val="376092"/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7915105" y="3232873"/>
              <a:ext cx="169876" cy="169876"/>
              <a:chOff x="7056523" y="3381677"/>
              <a:chExt cx="169876" cy="169876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7056523" y="3381677"/>
                <a:ext cx="169876" cy="16987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Chord 117"/>
              <p:cNvSpPr/>
              <p:nvPr/>
            </p:nvSpPr>
            <p:spPr>
              <a:xfrm>
                <a:off x="7060000" y="3382264"/>
                <a:ext cx="166399" cy="166399"/>
              </a:xfrm>
              <a:prstGeom prst="chord">
                <a:avLst>
                  <a:gd name="adj1" fmla="val 5311574"/>
                  <a:gd name="adj2" fmla="val 16200000"/>
                </a:avLst>
              </a:prstGeom>
              <a:solidFill>
                <a:srgbClr val="376092"/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9" name="Oval 118"/>
            <p:cNvSpPr/>
            <p:nvPr/>
          </p:nvSpPr>
          <p:spPr>
            <a:xfrm>
              <a:off x="8372646" y="3170343"/>
              <a:ext cx="169876" cy="16987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8993548" y="3261146"/>
              <a:ext cx="169876" cy="169876"/>
              <a:chOff x="7056523" y="3381677"/>
              <a:chExt cx="169876" cy="169876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7056523" y="3381677"/>
                <a:ext cx="169876" cy="16987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Chord 125"/>
              <p:cNvSpPr/>
              <p:nvPr/>
            </p:nvSpPr>
            <p:spPr>
              <a:xfrm>
                <a:off x="7060000" y="3382264"/>
                <a:ext cx="166399" cy="166399"/>
              </a:xfrm>
              <a:prstGeom prst="chord">
                <a:avLst>
                  <a:gd name="adj1" fmla="val 5311574"/>
                  <a:gd name="adj2" fmla="val 16200000"/>
                </a:avLst>
              </a:prstGeom>
              <a:solidFill>
                <a:schemeClr val="accent3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8804622" y="3095927"/>
              <a:ext cx="169876" cy="169876"/>
              <a:chOff x="7056523" y="3381677"/>
              <a:chExt cx="169876" cy="169876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7056523" y="3381677"/>
                <a:ext cx="169876" cy="16987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Chord 166"/>
              <p:cNvSpPr/>
              <p:nvPr/>
            </p:nvSpPr>
            <p:spPr>
              <a:xfrm>
                <a:off x="7060000" y="3382264"/>
                <a:ext cx="166399" cy="166399"/>
              </a:xfrm>
              <a:prstGeom prst="chord">
                <a:avLst>
                  <a:gd name="adj1" fmla="val 5311574"/>
                  <a:gd name="adj2" fmla="val 16200000"/>
                </a:avLst>
              </a:prstGeom>
              <a:solidFill>
                <a:schemeClr val="accent3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5" name="Oval 194"/>
            <p:cNvSpPr/>
            <p:nvPr/>
          </p:nvSpPr>
          <p:spPr>
            <a:xfrm>
              <a:off x="8580523" y="2912656"/>
              <a:ext cx="169876" cy="16987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1" name="Group 200"/>
            <p:cNvGrpSpPr/>
            <p:nvPr/>
          </p:nvGrpSpPr>
          <p:grpSpPr>
            <a:xfrm>
              <a:off x="9703683" y="3011367"/>
              <a:ext cx="169876" cy="170863"/>
              <a:chOff x="7974095" y="2789014"/>
              <a:chExt cx="169876" cy="170863"/>
            </a:xfrm>
          </p:grpSpPr>
          <p:sp>
            <p:nvSpPr>
              <p:cNvPr id="202" name="Oval 201"/>
              <p:cNvSpPr/>
              <p:nvPr/>
            </p:nvSpPr>
            <p:spPr>
              <a:xfrm>
                <a:off x="7974095" y="2789014"/>
                <a:ext cx="169876" cy="16987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Chord 202"/>
              <p:cNvSpPr/>
              <p:nvPr/>
            </p:nvSpPr>
            <p:spPr>
              <a:xfrm>
                <a:off x="7974095" y="2793478"/>
                <a:ext cx="166399" cy="166399"/>
              </a:xfrm>
              <a:prstGeom prst="chord">
                <a:avLst>
                  <a:gd name="adj1" fmla="val 5311574"/>
                  <a:gd name="adj2" fmla="val 16200000"/>
                </a:avLst>
              </a:prstGeom>
              <a:solidFill>
                <a:schemeClr val="accent2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4" name="Oval 203"/>
            <p:cNvSpPr/>
            <p:nvPr/>
          </p:nvSpPr>
          <p:spPr>
            <a:xfrm>
              <a:off x="5034835" y="3326274"/>
              <a:ext cx="169876" cy="1698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4773671" y="3519803"/>
              <a:ext cx="169876" cy="1698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4833209" y="3066840"/>
              <a:ext cx="169876" cy="16987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7" name="Group 206"/>
            <p:cNvGrpSpPr/>
            <p:nvPr/>
          </p:nvGrpSpPr>
          <p:grpSpPr>
            <a:xfrm>
              <a:off x="4604753" y="3286061"/>
              <a:ext cx="169876" cy="169876"/>
              <a:chOff x="2428232" y="3456422"/>
              <a:chExt cx="169876" cy="169876"/>
            </a:xfrm>
          </p:grpSpPr>
          <p:sp>
            <p:nvSpPr>
              <p:cNvPr id="208" name="Oval 207"/>
              <p:cNvSpPr/>
              <p:nvPr/>
            </p:nvSpPr>
            <p:spPr>
              <a:xfrm>
                <a:off x="2428232" y="3456422"/>
                <a:ext cx="169876" cy="169876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Chord 208"/>
              <p:cNvSpPr/>
              <p:nvPr/>
            </p:nvSpPr>
            <p:spPr>
              <a:xfrm>
                <a:off x="2431499" y="3456422"/>
                <a:ext cx="166399" cy="166399"/>
              </a:xfrm>
              <a:prstGeom prst="chord">
                <a:avLst>
                  <a:gd name="adj1" fmla="val 5311574"/>
                  <a:gd name="adj2" fmla="val 16200000"/>
                </a:avLst>
              </a:prstGeom>
              <a:solidFill>
                <a:schemeClr val="accent1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4351468" y="3481510"/>
              <a:ext cx="169876" cy="169876"/>
              <a:chOff x="2428232" y="3456422"/>
              <a:chExt cx="169876" cy="169876"/>
            </a:xfrm>
          </p:grpSpPr>
          <p:sp>
            <p:nvSpPr>
              <p:cNvPr id="211" name="Oval 210"/>
              <p:cNvSpPr/>
              <p:nvPr/>
            </p:nvSpPr>
            <p:spPr>
              <a:xfrm>
                <a:off x="2428232" y="3456422"/>
                <a:ext cx="169876" cy="169876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Chord 211"/>
              <p:cNvSpPr/>
              <p:nvPr/>
            </p:nvSpPr>
            <p:spPr>
              <a:xfrm>
                <a:off x="2431499" y="3456422"/>
                <a:ext cx="166399" cy="166399"/>
              </a:xfrm>
              <a:prstGeom prst="chord">
                <a:avLst>
                  <a:gd name="adj1" fmla="val 5311574"/>
                  <a:gd name="adj2" fmla="val 16200000"/>
                </a:avLst>
              </a:prstGeom>
              <a:solidFill>
                <a:schemeClr val="accent1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4394186" y="3025867"/>
              <a:ext cx="169876" cy="169876"/>
              <a:chOff x="2428232" y="2918402"/>
              <a:chExt cx="169876" cy="169876"/>
            </a:xfrm>
          </p:grpSpPr>
          <p:sp>
            <p:nvSpPr>
              <p:cNvPr id="214" name="Oval 213"/>
              <p:cNvSpPr/>
              <p:nvPr/>
            </p:nvSpPr>
            <p:spPr>
              <a:xfrm>
                <a:off x="2428232" y="2918402"/>
                <a:ext cx="169876" cy="16987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Chord 214"/>
              <p:cNvSpPr/>
              <p:nvPr/>
            </p:nvSpPr>
            <p:spPr>
              <a:xfrm>
                <a:off x="2431499" y="2921879"/>
                <a:ext cx="166399" cy="166399"/>
              </a:xfrm>
              <a:prstGeom prst="chord">
                <a:avLst>
                  <a:gd name="adj1" fmla="val 5311574"/>
                  <a:gd name="adj2" fmla="val 16200000"/>
                </a:avLst>
              </a:prstGeom>
              <a:solidFill>
                <a:schemeClr val="accent3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4144450" y="3231940"/>
              <a:ext cx="169876" cy="169876"/>
              <a:chOff x="2428232" y="2918402"/>
              <a:chExt cx="169876" cy="169876"/>
            </a:xfrm>
          </p:grpSpPr>
          <p:sp>
            <p:nvSpPr>
              <p:cNvPr id="217" name="Oval 216"/>
              <p:cNvSpPr/>
              <p:nvPr/>
            </p:nvSpPr>
            <p:spPr>
              <a:xfrm>
                <a:off x="2428232" y="2918402"/>
                <a:ext cx="169876" cy="16987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Chord 217"/>
              <p:cNvSpPr/>
              <p:nvPr/>
            </p:nvSpPr>
            <p:spPr>
              <a:xfrm>
                <a:off x="2431499" y="2921879"/>
                <a:ext cx="166399" cy="166399"/>
              </a:xfrm>
              <a:prstGeom prst="chord">
                <a:avLst>
                  <a:gd name="adj1" fmla="val 5311574"/>
                  <a:gd name="adj2" fmla="val 16200000"/>
                </a:avLst>
              </a:prstGeom>
              <a:solidFill>
                <a:schemeClr val="accent3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9" name="Oval 218"/>
            <p:cNvSpPr/>
            <p:nvPr/>
          </p:nvSpPr>
          <p:spPr>
            <a:xfrm>
              <a:off x="3886197" y="3428132"/>
              <a:ext cx="169876" cy="16987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3941624" y="2958890"/>
              <a:ext cx="169876" cy="16987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1" name="Group 220"/>
            <p:cNvGrpSpPr/>
            <p:nvPr/>
          </p:nvGrpSpPr>
          <p:grpSpPr>
            <a:xfrm>
              <a:off x="3443822" y="3352763"/>
              <a:ext cx="169876" cy="169876"/>
              <a:chOff x="2192423" y="3162592"/>
              <a:chExt cx="169876" cy="169876"/>
            </a:xfrm>
          </p:grpSpPr>
          <p:sp>
            <p:nvSpPr>
              <p:cNvPr id="222" name="Oval 221"/>
              <p:cNvSpPr/>
              <p:nvPr/>
            </p:nvSpPr>
            <p:spPr>
              <a:xfrm>
                <a:off x="2192423" y="3162592"/>
                <a:ext cx="169876" cy="16987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Chord 222"/>
              <p:cNvSpPr/>
              <p:nvPr/>
            </p:nvSpPr>
            <p:spPr>
              <a:xfrm>
                <a:off x="2195900" y="3163179"/>
                <a:ext cx="166399" cy="166399"/>
              </a:xfrm>
              <a:prstGeom prst="chord">
                <a:avLst>
                  <a:gd name="adj1" fmla="val 5311574"/>
                  <a:gd name="adj2" fmla="val 16200000"/>
                </a:avLst>
              </a:prstGeom>
              <a:solidFill>
                <a:schemeClr val="accent3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7" name="Oval 226"/>
            <p:cNvSpPr/>
            <p:nvPr/>
          </p:nvSpPr>
          <p:spPr>
            <a:xfrm>
              <a:off x="2758941" y="3055623"/>
              <a:ext cx="169876" cy="1698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8" name="Group 227"/>
            <p:cNvGrpSpPr/>
            <p:nvPr/>
          </p:nvGrpSpPr>
          <p:grpSpPr>
            <a:xfrm>
              <a:off x="3462872" y="2905648"/>
              <a:ext cx="169876" cy="169876"/>
              <a:chOff x="2192423" y="3162592"/>
              <a:chExt cx="169876" cy="169876"/>
            </a:xfrm>
          </p:grpSpPr>
          <p:sp>
            <p:nvSpPr>
              <p:cNvPr id="229" name="Oval 228"/>
              <p:cNvSpPr/>
              <p:nvPr/>
            </p:nvSpPr>
            <p:spPr>
              <a:xfrm>
                <a:off x="2192423" y="3162592"/>
                <a:ext cx="169876" cy="16987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Chord 229"/>
              <p:cNvSpPr/>
              <p:nvPr/>
            </p:nvSpPr>
            <p:spPr>
              <a:xfrm>
                <a:off x="2195900" y="3163179"/>
                <a:ext cx="166399" cy="166399"/>
              </a:xfrm>
              <a:prstGeom prst="chord">
                <a:avLst>
                  <a:gd name="adj1" fmla="val 5311574"/>
                  <a:gd name="adj2" fmla="val 16200000"/>
                </a:avLst>
              </a:prstGeom>
              <a:solidFill>
                <a:schemeClr val="accent3">
                  <a:lumMod val="75000"/>
                </a:schemeClr>
              </a:solidFill>
              <a:ln w="3175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1" name="Oval 230"/>
            <p:cNvSpPr/>
            <p:nvPr/>
          </p:nvSpPr>
          <p:spPr>
            <a:xfrm>
              <a:off x="8125986" y="2968927"/>
              <a:ext cx="169876" cy="16987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Chord 231"/>
            <p:cNvSpPr/>
            <p:nvPr/>
          </p:nvSpPr>
          <p:spPr>
            <a:xfrm>
              <a:off x="8125987" y="2968928"/>
              <a:ext cx="166399" cy="166399"/>
            </a:xfrm>
            <a:prstGeom prst="chord">
              <a:avLst>
                <a:gd name="adj1" fmla="val 5311574"/>
                <a:gd name="adj2" fmla="val 16200000"/>
              </a:avLst>
            </a:prstGeom>
            <a:solidFill>
              <a:schemeClr val="accent3">
                <a:lumMod val="75000"/>
              </a:schemeClr>
            </a:solidFill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0" y="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Optode</a:t>
            </a:r>
            <a:r>
              <a:rPr lang="en-US" sz="2800" b="1" dirty="0" smtClean="0"/>
              <a:t>-Brain-Atlas Co-Registration; Katherine Perdue, Chuck Nelson, et al….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276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629"/>
            <a:ext cx="12164228" cy="644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Optode</a:t>
            </a:r>
            <a:r>
              <a:rPr lang="en-US" sz="2400" b="1" dirty="0" smtClean="0"/>
              <a:t> Anatomical Lookup Table; Sarah Lloyd-Fox, Clare Elwell, Mark Johnson et a…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098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anze\Desktop\QQ截图20141203233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9" y="1377555"/>
            <a:ext cx="12187397" cy="446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ROI Analysis (Temporal-Parietal Junction, “TPJ”); Lloyd-Fox, </a:t>
            </a:r>
            <a:r>
              <a:rPr lang="en-US" sz="3000" b="1" dirty="0" err="1" smtClean="0"/>
              <a:t>Ewell</a:t>
            </a:r>
            <a:r>
              <a:rPr lang="en-US" sz="3000" b="1" dirty="0" smtClean="0"/>
              <a:t>, Johnson</a:t>
            </a:r>
            <a:endParaRPr lang="en-US" sz="3000" b="1" dirty="0"/>
          </a:p>
        </p:txBody>
      </p:sp>
      <p:pic>
        <p:nvPicPr>
          <p:cNvPr id="4" name="Picture 2" descr="C:\Users\Wanze\Desktop\QQ截图201412032331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21073" r="77212" b="32639"/>
          <a:stretch/>
        </p:blipFill>
        <p:spPr bwMode="auto">
          <a:xfrm>
            <a:off x="1" y="1881553"/>
            <a:ext cx="3807068" cy="311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2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iffuse optical tom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89" y="554001"/>
            <a:ext cx="8481195" cy="630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Inverse Modeling of NIRS-BOLD Time Course from DOT Sensitivity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5412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588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Collaborations with…</a:t>
            </a:r>
          </a:p>
          <a:p>
            <a:r>
              <a:rPr lang="en-US" sz="3000" b="1" dirty="0" smtClean="0"/>
              <a:t>Sarah Lloyd-Fox, Clare </a:t>
            </a:r>
            <a:r>
              <a:rPr lang="en-US" sz="3000" b="1" dirty="0" err="1" smtClean="0"/>
              <a:t>Ewell</a:t>
            </a:r>
            <a:r>
              <a:rPr lang="en-US" sz="3000" b="1" dirty="0" smtClean="0"/>
              <a:t>, Mark Johnson, CBCD London</a:t>
            </a:r>
          </a:p>
          <a:p>
            <a:r>
              <a:rPr lang="en-GB" sz="1200" dirty="0" err="1"/>
              <a:t>Papademetriou</a:t>
            </a:r>
            <a:r>
              <a:rPr lang="en-GB" sz="1200" dirty="0"/>
              <a:t>, M.D., Richards, J.E., </a:t>
            </a:r>
            <a:r>
              <a:rPr lang="en-GB" sz="1200" dirty="0" err="1"/>
              <a:t>Correira</a:t>
            </a:r>
            <a:r>
              <a:rPr lang="en-GB" sz="1200" dirty="0"/>
              <a:t>, T., Blasi, A., Lloyd-fox S., Johnson, M., &amp; Elwell, C.E. (2013).  Cortical mapping of 3D optical topography in infants. </a:t>
            </a:r>
            <a:r>
              <a:rPr lang="en-GB" sz="1200" b="1" i="1" dirty="0"/>
              <a:t>Advances in Experimental Medicine and Biology, </a:t>
            </a:r>
            <a:r>
              <a:rPr lang="en-US" sz="1200" dirty="0"/>
              <a:t> 789:455-61. </a:t>
            </a:r>
            <a:r>
              <a:rPr lang="en-US" sz="1200" dirty="0" err="1"/>
              <a:t>doi</a:t>
            </a:r>
            <a:r>
              <a:rPr lang="en-US" sz="1200" dirty="0"/>
              <a:t>: 10.1007/978-1-4614-7411-1_61. PubMed PMID: 23852529</a:t>
            </a:r>
            <a:r>
              <a:rPr lang="en-US" sz="1200" dirty="0" smtClean="0"/>
              <a:t>. </a:t>
            </a:r>
          </a:p>
          <a:p>
            <a:endParaRPr lang="en-US" sz="1200" dirty="0" smtClean="0"/>
          </a:p>
          <a:p>
            <a:r>
              <a:rPr lang="en-US" sz="1200" dirty="0" smtClean="0"/>
              <a:t>Lloyd-Fox</a:t>
            </a:r>
            <a:r>
              <a:rPr lang="en-US" sz="1200" dirty="0"/>
              <a:t>, S., Wu, R., Richards J.E., Elwell, C.E., &amp; Johnson, M.H. (2013). Cortical activation to action perception is associated with action production abilities in young infants.  </a:t>
            </a:r>
            <a:r>
              <a:rPr lang="en-US" sz="1200" b="1" i="1" dirty="0"/>
              <a:t>Cerebral Cortex.</a:t>
            </a:r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Lloyd-Fox</a:t>
            </a:r>
            <a:r>
              <a:rPr lang="en-US" sz="1200" dirty="0"/>
              <a:t>, S., Richards, J.E., Blasi, A., Murphy, D., Elwell, C.E., &amp; Johnson, M.H. (in press).  Co-registering NIRS with underlying cortical areas in infants.  </a:t>
            </a:r>
            <a:r>
              <a:rPr lang="en-US" sz="1200" b="1" i="1" dirty="0" err="1"/>
              <a:t>Neurophotonics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3000" b="1" dirty="0" smtClean="0"/>
              <a:t>Lauren Emberson, Dick Aslin, Princeton, Haskins</a:t>
            </a:r>
          </a:p>
          <a:p>
            <a:r>
              <a:rPr lang="en-US" sz="1200" dirty="0"/>
              <a:t>Emberson, L.E., Richards, J.E., &amp; Aslin, R.N. (2015). Top-down modulation in the infant brain: Learning-induced expectations rapidly affect the sensory cortex at 6-months. </a:t>
            </a:r>
            <a:r>
              <a:rPr lang="en-US" sz="1200" b="1" i="1" dirty="0"/>
              <a:t>Proceedings of the National Academy of Sciences. </a:t>
            </a:r>
            <a:r>
              <a:rPr lang="en-US" sz="1200" dirty="0"/>
              <a:t>doi:10.1073/pnas.1510343112</a:t>
            </a:r>
          </a:p>
          <a:p>
            <a:endParaRPr lang="en-US" sz="1200" dirty="0" smtClean="0"/>
          </a:p>
          <a:p>
            <a:r>
              <a:rPr lang="en-US" sz="1200" dirty="0" smtClean="0"/>
              <a:t>Emberson</a:t>
            </a:r>
            <a:r>
              <a:rPr lang="en-US" sz="1200" dirty="0"/>
              <a:t>, L.E., Cannon, G., Palmeri, H., Richards, J.E., &amp; Aslin, R.N. (2016). Using </a:t>
            </a:r>
            <a:r>
              <a:rPr lang="en-US" sz="1200" dirty="0" err="1"/>
              <a:t>fNIRS</a:t>
            </a:r>
            <a:r>
              <a:rPr lang="en-US" sz="1200" dirty="0"/>
              <a:t> to Examine Occipital and Temporal Responses to Stimulus Repetition in Young Infants: Evidence of Selective Frontal Cortex Involvement.  </a:t>
            </a:r>
            <a:r>
              <a:rPr lang="en-US" sz="1200" b="1" i="1" dirty="0"/>
              <a:t>Developmental Cognitive Neuroscience</a:t>
            </a:r>
            <a:r>
              <a:rPr lang="en-US" sz="1200" i="1" dirty="0"/>
              <a:t>.</a:t>
            </a:r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Emberson</a:t>
            </a:r>
            <a:r>
              <a:rPr lang="en-US" sz="1200" dirty="0"/>
              <a:t>, L.E., Crosswhite, S., Richards, J.E., &amp; Aslin, R.N. (2017).  The lateral occipital cortex (LOC) is selective for object shape, not texture/color, at 6 months.  </a:t>
            </a:r>
            <a:r>
              <a:rPr lang="en-US" sz="1200" b="1" i="1" dirty="0"/>
              <a:t>Journal of Neuroscience, 37, </a:t>
            </a:r>
            <a:r>
              <a:rPr lang="en-US" sz="1200" b="1" dirty="0"/>
              <a:t>3698-3703; </a:t>
            </a:r>
            <a:r>
              <a:rPr lang="en-US" sz="1200" dirty="0"/>
              <a:t> DOI: </a:t>
            </a:r>
            <a:r>
              <a:rPr lang="en-US" sz="1200" u="sng" dirty="0">
                <a:hlinkClick r:id="rId2"/>
              </a:rPr>
              <a:t>https://</a:t>
            </a:r>
            <a:r>
              <a:rPr lang="en-US" sz="1200" u="sng" dirty="0" smtClean="0">
                <a:hlinkClick r:id="rId2"/>
              </a:rPr>
              <a:t>doi.org/10.1523/JNEUROSCI.3300-16.2017</a:t>
            </a:r>
            <a:r>
              <a:rPr lang="en-US" sz="1200" dirty="0" smtClean="0"/>
              <a:t>.</a:t>
            </a:r>
          </a:p>
          <a:p>
            <a:endParaRPr lang="en-US" sz="1200" b="1" dirty="0"/>
          </a:p>
          <a:p>
            <a:r>
              <a:rPr lang="en-US" sz="3000" b="1" dirty="0" smtClean="0"/>
              <a:t>Katherine Perdue, Chuck Nelson, BCH, Boston</a:t>
            </a:r>
          </a:p>
          <a:p>
            <a:r>
              <a:rPr lang="en-US" sz="1200" dirty="0"/>
              <a:t>Perdue, K.L., </a:t>
            </a:r>
            <a:r>
              <a:rPr lang="en-US" sz="1200" dirty="0" err="1"/>
              <a:t>Behrendt</a:t>
            </a:r>
            <a:r>
              <a:rPr lang="en-US" sz="1200" dirty="0"/>
              <a:t>, H.F., Richards, J.E., Westerlund, A, </a:t>
            </a:r>
            <a:r>
              <a:rPr lang="en-US" sz="1200" dirty="0" err="1"/>
              <a:t>Cataldo</a:t>
            </a:r>
            <a:r>
              <a:rPr lang="en-US" sz="1200" dirty="0"/>
              <a:t>, J.K., &amp; Nelson, C.A. (submitted).  Neural and behavioral correlates of facial emotion processing in infancy: a simultaneous eye-tracking and </a:t>
            </a:r>
            <a:r>
              <a:rPr lang="en-US" sz="1200" dirty="0" err="1"/>
              <a:t>fNIRS</a:t>
            </a:r>
            <a:r>
              <a:rPr lang="en-US" sz="1200" dirty="0"/>
              <a:t> study. </a:t>
            </a:r>
            <a:r>
              <a:rPr lang="en-US" sz="1200" dirty="0" smtClean="0"/>
              <a:t>Neuroimaging</a:t>
            </a:r>
          </a:p>
          <a:p>
            <a:endParaRPr lang="en-US" sz="1200" b="1" dirty="0"/>
          </a:p>
          <a:p>
            <a:r>
              <a:rPr lang="en-US" sz="3000" b="1" dirty="0" smtClean="0"/>
              <a:t>Sobanawartiny</a:t>
            </a:r>
            <a:r>
              <a:rPr lang="en-US" sz="3000" b="1" dirty="0"/>
              <a:t> </a:t>
            </a:r>
            <a:r>
              <a:rPr lang="en-US" sz="3000" b="1" dirty="0" smtClean="0"/>
              <a:t>Wijeakumar, John Spencer, UEA, UK</a:t>
            </a:r>
          </a:p>
          <a:p>
            <a:r>
              <a:rPr lang="en-US" sz="1200" dirty="0"/>
              <a:t>Wijeakumar, S., </a:t>
            </a:r>
            <a:r>
              <a:rPr lang="en-US" sz="1200" dirty="0" err="1"/>
              <a:t>Magnotta</a:t>
            </a:r>
            <a:r>
              <a:rPr lang="en-US" sz="1200" dirty="0"/>
              <a:t>, V. A., &amp; Spencer, J. P. (2017). Modulating perceptual complexity and load reveals degradation of the visual working memory network in ageing. </a:t>
            </a:r>
            <a:r>
              <a:rPr lang="en-US" sz="1200" i="1" dirty="0" err="1"/>
              <a:t>Neuroimage</a:t>
            </a:r>
            <a:r>
              <a:rPr lang="en-US" sz="1200" i="1" dirty="0"/>
              <a:t>, 157, 464-475. doi:10.1016/j.neuroimage.2017.06.019</a:t>
            </a:r>
          </a:p>
          <a:p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2827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84"/>
          <a:stretch/>
        </p:blipFill>
        <p:spPr bwMode="auto">
          <a:xfrm>
            <a:off x="0" y="1160583"/>
            <a:ext cx="4006735" cy="459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8"/>
          <a:stretch/>
        </p:blipFill>
        <p:spPr bwMode="auto">
          <a:xfrm>
            <a:off x="4006735" y="1206938"/>
            <a:ext cx="431522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7" r="55027"/>
          <a:stretch/>
        </p:blipFill>
        <p:spPr bwMode="auto">
          <a:xfrm>
            <a:off x="8198197" y="1160583"/>
            <a:ext cx="407105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Participant NIRS recorded on scalp; locate the </a:t>
            </a:r>
            <a:r>
              <a:rPr lang="en-US" sz="3000" b="1" dirty="0" err="1" smtClean="0"/>
              <a:t>optodes</a:t>
            </a:r>
            <a:r>
              <a:rPr lang="en-US" sz="3000" b="1" dirty="0" smtClean="0"/>
              <a:t> on a structural MRI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81185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3"/>
          <p:cNvPicPr>
            <a:picLocks noChangeAspect="1"/>
          </p:cNvPicPr>
          <p:nvPr/>
        </p:nvPicPr>
        <p:blipFill rotWithShape="1">
          <a:blip r:embed="rId2"/>
          <a:srcRect l="-717" t="15915" r="-1702"/>
          <a:stretch/>
        </p:blipFill>
        <p:spPr>
          <a:xfrm>
            <a:off x="0" y="1371600"/>
            <a:ext cx="5139559" cy="456847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7" r="55667"/>
          <a:stretch/>
        </p:blipFill>
        <p:spPr bwMode="auto">
          <a:xfrm>
            <a:off x="6622993" y="1142999"/>
            <a:ext cx="39640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Participant NIRS recorded on scalp; light reflects from HbO2 &amp; </a:t>
            </a:r>
            <a:r>
              <a:rPr lang="en-US" sz="3000" b="1" dirty="0" err="1" smtClean="0"/>
              <a:t>HHb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1849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diffuse optical tom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74" y="560722"/>
            <a:ext cx="5981456" cy="62805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1617789" y="2195236"/>
            <a:ext cx="1327639" cy="3086100"/>
          </a:xfrm>
          <a:custGeom>
            <a:avLst/>
            <a:gdLst>
              <a:gd name="connsiteX0" fmla="*/ 1327639 w 1327639"/>
              <a:gd name="connsiteY0" fmla="*/ 0 h 3086100"/>
              <a:gd name="connsiteX1" fmla="*/ 1318846 w 1327639"/>
              <a:gd name="connsiteY1" fmla="*/ 52754 h 3086100"/>
              <a:gd name="connsiteX2" fmla="*/ 1310054 w 1327639"/>
              <a:gd name="connsiteY2" fmla="*/ 228600 h 3086100"/>
              <a:gd name="connsiteX3" fmla="*/ 1292469 w 1327639"/>
              <a:gd name="connsiteY3" fmla="*/ 272562 h 3086100"/>
              <a:gd name="connsiteX4" fmla="*/ 1230923 w 1327639"/>
              <a:gd name="connsiteY4" fmla="*/ 439616 h 3086100"/>
              <a:gd name="connsiteX5" fmla="*/ 1204546 w 1327639"/>
              <a:gd name="connsiteY5" fmla="*/ 474785 h 3086100"/>
              <a:gd name="connsiteX6" fmla="*/ 1125416 w 1327639"/>
              <a:gd name="connsiteY6" fmla="*/ 501162 h 3086100"/>
              <a:gd name="connsiteX7" fmla="*/ 1081454 w 1327639"/>
              <a:gd name="connsiteY7" fmla="*/ 518746 h 3086100"/>
              <a:gd name="connsiteX8" fmla="*/ 888023 w 1327639"/>
              <a:gd name="connsiteY8" fmla="*/ 553916 h 3086100"/>
              <a:gd name="connsiteX9" fmla="*/ 852854 w 1327639"/>
              <a:gd name="connsiteY9" fmla="*/ 580293 h 3086100"/>
              <a:gd name="connsiteX10" fmla="*/ 782516 w 1327639"/>
              <a:gd name="connsiteY10" fmla="*/ 597877 h 3086100"/>
              <a:gd name="connsiteX11" fmla="*/ 747346 w 1327639"/>
              <a:gd name="connsiteY11" fmla="*/ 624254 h 3086100"/>
              <a:gd name="connsiteX12" fmla="*/ 738554 w 1327639"/>
              <a:gd name="connsiteY12" fmla="*/ 650631 h 3086100"/>
              <a:gd name="connsiteX13" fmla="*/ 703385 w 1327639"/>
              <a:gd name="connsiteY13" fmla="*/ 677008 h 3086100"/>
              <a:gd name="connsiteX14" fmla="*/ 641839 w 1327639"/>
              <a:gd name="connsiteY14" fmla="*/ 756139 h 3086100"/>
              <a:gd name="connsiteX15" fmla="*/ 624254 w 1327639"/>
              <a:gd name="connsiteY15" fmla="*/ 791308 h 3086100"/>
              <a:gd name="connsiteX16" fmla="*/ 615462 w 1327639"/>
              <a:gd name="connsiteY16" fmla="*/ 817685 h 3086100"/>
              <a:gd name="connsiteX17" fmla="*/ 597877 w 1327639"/>
              <a:gd name="connsiteY17" fmla="*/ 844062 h 3086100"/>
              <a:gd name="connsiteX18" fmla="*/ 501162 w 1327639"/>
              <a:gd name="connsiteY18" fmla="*/ 949569 h 3086100"/>
              <a:gd name="connsiteX19" fmla="*/ 668216 w 1327639"/>
              <a:gd name="connsiteY19" fmla="*/ 967154 h 3086100"/>
              <a:gd name="connsiteX20" fmla="*/ 720969 w 1327639"/>
              <a:gd name="connsiteY20" fmla="*/ 975946 h 3086100"/>
              <a:gd name="connsiteX21" fmla="*/ 791308 w 1327639"/>
              <a:gd name="connsiteY21" fmla="*/ 984739 h 3086100"/>
              <a:gd name="connsiteX22" fmla="*/ 861646 w 1327639"/>
              <a:gd name="connsiteY22" fmla="*/ 1019908 h 3086100"/>
              <a:gd name="connsiteX23" fmla="*/ 993531 w 1327639"/>
              <a:gd name="connsiteY23" fmla="*/ 1072662 h 3086100"/>
              <a:gd name="connsiteX24" fmla="*/ 1019908 w 1327639"/>
              <a:gd name="connsiteY24" fmla="*/ 1116623 h 3086100"/>
              <a:gd name="connsiteX25" fmla="*/ 1090246 w 1327639"/>
              <a:gd name="connsiteY25" fmla="*/ 1186962 h 3086100"/>
              <a:gd name="connsiteX26" fmla="*/ 1125416 w 1327639"/>
              <a:gd name="connsiteY26" fmla="*/ 1230923 h 3086100"/>
              <a:gd name="connsiteX27" fmla="*/ 1151793 w 1327639"/>
              <a:gd name="connsiteY27" fmla="*/ 1266093 h 3086100"/>
              <a:gd name="connsiteX28" fmla="*/ 1178169 w 1327639"/>
              <a:gd name="connsiteY28" fmla="*/ 1283677 h 3086100"/>
              <a:gd name="connsiteX29" fmla="*/ 1239716 w 1327639"/>
              <a:gd name="connsiteY29" fmla="*/ 1336431 h 3086100"/>
              <a:gd name="connsiteX30" fmla="*/ 1248508 w 1327639"/>
              <a:gd name="connsiteY30" fmla="*/ 1362808 h 3086100"/>
              <a:gd name="connsiteX31" fmla="*/ 1178169 w 1327639"/>
              <a:gd name="connsiteY31" fmla="*/ 1406769 h 3086100"/>
              <a:gd name="connsiteX32" fmla="*/ 1151793 w 1327639"/>
              <a:gd name="connsiteY32" fmla="*/ 1424354 h 3086100"/>
              <a:gd name="connsiteX33" fmla="*/ 1143000 w 1327639"/>
              <a:gd name="connsiteY33" fmla="*/ 1494693 h 3086100"/>
              <a:gd name="connsiteX34" fmla="*/ 1055077 w 1327639"/>
              <a:gd name="connsiteY34" fmla="*/ 1600200 h 3086100"/>
              <a:gd name="connsiteX35" fmla="*/ 905608 w 1327639"/>
              <a:gd name="connsiteY35" fmla="*/ 1705708 h 3086100"/>
              <a:gd name="connsiteX36" fmla="*/ 817685 w 1327639"/>
              <a:gd name="connsiteY36" fmla="*/ 1749669 h 3086100"/>
              <a:gd name="connsiteX37" fmla="*/ 712177 w 1327639"/>
              <a:gd name="connsiteY37" fmla="*/ 1776046 h 3086100"/>
              <a:gd name="connsiteX38" fmla="*/ 589085 w 1327639"/>
              <a:gd name="connsiteY38" fmla="*/ 1793631 h 3086100"/>
              <a:gd name="connsiteX39" fmla="*/ 553916 w 1327639"/>
              <a:gd name="connsiteY39" fmla="*/ 1811216 h 3086100"/>
              <a:gd name="connsiteX40" fmla="*/ 404446 w 1327639"/>
              <a:gd name="connsiteY40" fmla="*/ 1837593 h 3086100"/>
              <a:gd name="connsiteX41" fmla="*/ 254977 w 1327639"/>
              <a:gd name="connsiteY41" fmla="*/ 1846385 h 3086100"/>
              <a:gd name="connsiteX42" fmla="*/ 211016 w 1327639"/>
              <a:gd name="connsiteY42" fmla="*/ 1855177 h 3086100"/>
              <a:gd name="connsiteX43" fmla="*/ 158262 w 1327639"/>
              <a:gd name="connsiteY43" fmla="*/ 1872762 h 3086100"/>
              <a:gd name="connsiteX44" fmla="*/ 202223 w 1327639"/>
              <a:gd name="connsiteY44" fmla="*/ 1899139 h 3086100"/>
              <a:gd name="connsiteX45" fmla="*/ 228600 w 1327639"/>
              <a:gd name="connsiteY45" fmla="*/ 1907931 h 3086100"/>
              <a:gd name="connsiteX46" fmla="*/ 325316 w 1327639"/>
              <a:gd name="connsiteY46" fmla="*/ 1925516 h 3086100"/>
              <a:gd name="connsiteX47" fmla="*/ 501162 w 1327639"/>
              <a:gd name="connsiteY47" fmla="*/ 1890346 h 3086100"/>
              <a:gd name="connsiteX48" fmla="*/ 536331 w 1327639"/>
              <a:gd name="connsiteY48" fmla="*/ 1855177 h 3086100"/>
              <a:gd name="connsiteX49" fmla="*/ 606669 w 1327639"/>
              <a:gd name="connsiteY49" fmla="*/ 1723293 h 3086100"/>
              <a:gd name="connsiteX50" fmla="*/ 624254 w 1327639"/>
              <a:gd name="connsiteY50" fmla="*/ 1784839 h 3086100"/>
              <a:gd name="connsiteX51" fmla="*/ 641839 w 1327639"/>
              <a:gd name="connsiteY51" fmla="*/ 1863969 h 3086100"/>
              <a:gd name="connsiteX52" fmla="*/ 668216 w 1327639"/>
              <a:gd name="connsiteY52" fmla="*/ 1934308 h 3086100"/>
              <a:gd name="connsiteX53" fmla="*/ 685800 w 1327639"/>
              <a:gd name="connsiteY53" fmla="*/ 2013439 h 3086100"/>
              <a:gd name="connsiteX54" fmla="*/ 703385 w 1327639"/>
              <a:gd name="connsiteY54" fmla="*/ 2118946 h 3086100"/>
              <a:gd name="connsiteX55" fmla="*/ 729762 w 1327639"/>
              <a:gd name="connsiteY55" fmla="*/ 2461846 h 3086100"/>
              <a:gd name="connsiteX56" fmla="*/ 756139 w 1327639"/>
              <a:gd name="connsiteY56" fmla="*/ 2532185 h 3086100"/>
              <a:gd name="connsiteX57" fmla="*/ 747346 w 1327639"/>
              <a:gd name="connsiteY57" fmla="*/ 2664069 h 3086100"/>
              <a:gd name="connsiteX58" fmla="*/ 738554 w 1327639"/>
              <a:gd name="connsiteY58" fmla="*/ 2690446 h 3086100"/>
              <a:gd name="connsiteX59" fmla="*/ 659423 w 1327639"/>
              <a:gd name="connsiteY59" fmla="*/ 2778369 h 3086100"/>
              <a:gd name="connsiteX60" fmla="*/ 589085 w 1327639"/>
              <a:gd name="connsiteY60" fmla="*/ 2804746 h 3086100"/>
              <a:gd name="connsiteX61" fmla="*/ 562708 w 1327639"/>
              <a:gd name="connsiteY61" fmla="*/ 2813539 h 3086100"/>
              <a:gd name="connsiteX62" fmla="*/ 536331 w 1327639"/>
              <a:gd name="connsiteY62" fmla="*/ 2831123 h 3086100"/>
              <a:gd name="connsiteX63" fmla="*/ 465993 w 1327639"/>
              <a:gd name="connsiteY63" fmla="*/ 2857500 h 3086100"/>
              <a:gd name="connsiteX64" fmla="*/ 422031 w 1327639"/>
              <a:gd name="connsiteY64" fmla="*/ 2866293 h 3086100"/>
              <a:gd name="connsiteX65" fmla="*/ 369277 w 1327639"/>
              <a:gd name="connsiteY65" fmla="*/ 2883877 h 3086100"/>
              <a:gd name="connsiteX66" fmla="*/ 342900 w 1327639"/>
              <a:gd name="connsiteY66" fmla="*/ 2892669 h 3086100"/>
              <a:gd name="connsiteX67" fmla="*/ 316523 w 1327639"/>
              <a:gd name="connsiteY67" fmla="*/ 2901462 h 3086100"/>
              <a:gd name="connsiteX68" fmla="*/ 35169 w 1327639"/>
              <a:gd name="connsiteY68" fmla="*/ 2919046 h 3086100"/>
              <a:gd name="connsiteX69" fmla="*/ 17585 w 1327639"/>
              <a:gd name="connsiteY69" fmla="*/ 3024554 h 3086100"/>
              <a:gd name="connsiteX70" fmla="*/ 8793 w 1327639"/>
              <a:gd name="connsiteY70" fmla="*/ 3059723 h 3086100"/>
              <a:gd name="connsiteX71" fmla="*/ 0 w 1327639"/>
              <a:gd name="connsiteY71" fmla="*/ 308610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27639" h="3086100">
                <a:moveTo>
                  <a:pt x="1327639" y="0"/>
                </a:moveTo>
                <a:cubicBezTo>
                  <a:pt x="1324708" y="17585"/>
                  <a:pt x="1320213" y="34979"/>
                  <a:pt x="1318846" y="52754"/>
                </a:cubicBezTo>
                <a:cubicBezTo>
                  <a:pt x="1314345" y="111270"/>
                  <a:pt x="1317046" y="170329"/>
                  <a:pt x="1310054" y="228600"/>
                </a:cubicBezTo>
                <a:cubicBezTo>
                  <a:pt x="1308174" y="244270"/>
                  <a:pt x="1296922" y="257420"/>
                  <a:pt x="1292469" y="272562"/>
                </a:cubicBezTo>
                <a:cubicBezTo>
                  <a:pt x="1257790" y="390472"/>
                  <a:pt x="1285756" y="353451"/>
                  <a:pt x="1230923" y="439616"/>
                </a:cubicBezTo>
                <a:cubicBezTo>
                  <a:pt x="1223056" y="451979"/>
                  <a:pt x="1215672" y="465249"/>
                  <a:pt x="1204546" y="474785"/>
                </a:cubicBezTo>
                <a:cubicBezTo>
                  <a:pt x="1178182" y="497383"/>
                  <a:pt x="1156950" y="491702"/>
                  <a:pt x="1125416" y="501162"/>
                </a:cubicBezTo>
                <a:cubicBezTo>
                  <a:pt x="1110299" y="505697"/>
                  <a:pt x="1096704" y="514679"/>
                  <a:pt x="1081454" y="518746"/>
                </a:cubicBezTo>
                <a:cubicBezTo>
                  <a:pt x="1040488" y="529670"/>
                  <a:pt x="925288" y="547705"/>
                  <a:pt x="888023" y="553916"/>
                </a:cubicBezTo>
                <a:cubicBezTo>
                  <a:pt x="876300" y="562708"/>
                  <a:pt x="866381" y="574657"/>
                  <a:pt x="852854" y="580293"/>
                </a:cubicBezTo>
                <a:cubicBezTo>
                  <a:pt x="830545" y="589588"/>
                  <a:pt x="782516" y="597877"/>
                  <a:pt x="782516" y="597877"/>
                </a:cubicBezTo>
                <a:cubicBezTo>
                  <a:pt x="770793" y="606669"/>
                  <a:pt x="756727" y="612996"/>
                  <a:pt x="747346" y="624254"/>
                </a:cubicBezTo>
                <a:cubicBezTo>
                  <a:pt x="741413" y="631374"/>
                  <a:pt x="744487" y="643511"/>
                  <a:pt x="738554" y="650631"/>
                </a:cubicBezTo>
                <a:cubicBezTo>
                  <a:pt x="729173" y="661888"/>
                  <a:pt x="714511" y="667471"/>
                  <a:pt x="703385" y="677008"/>
                </a:cubicBezTo>
                <a:cubicBezTo>
                  <a:pt x="678056" y="698719"/>
                  <a:pt x="656724" y="726370"/>
                  <a:pt x="641839" y="756139"/>
                </a:cubicBezTo>
                <a:cubicBezTo>
                  <a:pt x="635977" y="767862"/>
                  <a:pt x="629417" y="779261"/>
                  <a:pt x="624254" y="791308"/>
                </a:cubicBezTo>
                <a:cubicBezTo>
                  <a:pt x="620603" y="799827"/>
                  <a:pt x="619607" y="809396"/>
                  <a:pt x="615462" y="817685"/>
                </a:cubicBezTo>
                <a:cubicBezTo>
                  <a:pt x="610736" y="827137"/>
                  <a:pt x="604320" y="835686"/>
                  <a:pt x="597877" y="844062"/>
                </a:cubicBezTo>
                <a:cubicBezTo>
                  <a:pt x="527011" y="936188"/>
                  <a:pt x="557058" y="912306"/>
                  <a:pt x="501162" y="949569"/>
                </a:cubicBezTo>
                <a:lnTo>
                  <a:pt x="668216" y="967154"/>
                </a:lnTo>
                <a:cubicBezTo>
                  <a:pt x="685887" y="969510"/>
                  <a:pt x="703321" y="973425"/>
                  <a:pt x="720969" y="975946"/>
                </a:cubicBezTo>
                <a:cubicBezTo>
                  <a:pt x="744360" y="979288"/>
                  <a:pt x="767862" y="981808"/>
                  <a:pt x="791308" y="984739"/>
                </a:cubicBezTo>
                <a:cubicBezTo>
                  <a:pt x="814754" y="996462"/>
                  <a:pt x="837606" y="1009456"/>
                  <a:pt x="861646" y="1019908"/>
                </a:cubicBezTo>
                <a:cubicBezTo>
                  <a:pt x="905068" y="1038787"/>
                  <a:pt x="993531" y="1072662"/>
                  <a:pt x="993531" y="1072662"/>
                </a:cubicBezTo>
                <a:cubicBezTo>
                  <a:pt x="1002323" y="1087316"/>
                  <a:pt x="1008869" y="1103577"/>
                  <a:pt x="1019908" y="1116623"/>
                </a:cubicBezTo>
                <a:cubicBezTo>
                  <a:pt x="1041326" y="1141935"/>
                  <a:pt x="1090246" y="1186962"/>
                  <a:pt x="1090246" y="1186962"/>
                </a:cubicBezTo>
                <a:cubicBezTo>
                  <a:pt x="1107365" y="1238314"/>
                  <a:pt x="1085645" y="1191152"/>
                  <a:pt x="1125416" y="1230923"/>
                </a:cubicBezTo>
                <a:cubicBezTo>
                  <a:pt x="1135778" y="1241285"/>
                  <a:pt x="1141431" y="1255731"/>
                  <a:pt x="1151793" y="1266093"/>
                </a:cubicBezTo>
                <a:cubicBezTo>
                  <a:pt x="1159265" y="1273565"/>
                  <a:pt x="1170146" y="1276800"/>
                  <a:pt x="1178169" y="1283677"/>
                </a:cubicBezTo>
                <a:cubicBezTo>
                  <a:pt x="1252793" y="1347640"/>
                  <a:pt x="1179160" y="1296059"/>
                  <a:pt x="1239716" y="1336431"/>
                </a:cubicBezTo>
                <a:cubicBezTo>
                  <a:pt x="1242647" y="1345223"/>
                  <a:pt x="1251439" y="1354016"/>
                  <a:pt x="1248508" y="1362808"/>
                </a:cubicBezTo>
                <a:cubicBezTo>
                  <a:pt x="1239251" y="1390579"/>
                  <a:pt x="1197780" y="1396963"/>
                  <a:pt x="1178169" y="1406769"/>
                </a:cubicBezTo>
                <a:cubicBezTo>
                  <a:pt x="1168718" y="1411495"/>
                  <a:pt x="1160585" y="1418492"/>
                  <a:pt x="1151793" y="1424354"/>
                </a:cubicBezTo>
                <a:cubicBezTo>
                  <a:pt x="1148862" y="1447800"/>
                  <a:pt x="1152471" y="1473045"/>
                  <a:pt x="1143000" y="1494693"/>
                </a:cubicBezTo>
                <a:cubicBezTo>
                  <a:pt x="1129931" y="1524564"/>
                  <a:pt x="1082893" y="1574702"/>
                  <a:pt x="1055077" y="1600200"/>
                </a:cubicBezTo>
                <a:cubicBezTo>
                  <a:pt x="980190" y="1668847"/>
                  <a:pt x="994385" y="1658983"/>
                  <a:pt x="905608" y="1705708"/>
                </a:cubicBezTo>
                <a:cubicBezTo>
                  <a:pt x="876612" y="1720969"/>
                  <a:pt x="848479" y="1738471"/>
                  <a:pt x="817685" y="1749669"/>
                </a:cubicBezTo>
                <a:cubicBezTo>
                  <a:pt x="783616" y="1762058"/>
                  <a:pt x="747776" y="1769200"/>
                  <a:pt x="712177" y="1776046"/>
                </a:cubicBezTo>
                <a:cubicBezTo>
                  <a:pt x="671476" y="1783873"/>
                  <a:pt x="589085" y="1793631"/>
                  <a:pt x="589085" y="1793631"/>
                </a:cubicBezTo>
                <a:cubicBezTo>
                  <a:pt x="577362" y="1799493"/>
                  <a:pt x="566234" y="1806737"/>
                  <a:pt x="553916" y="1811216"/>
                </a:cubicBezTo>
                <a:cubicBezTo>
                  <a:pt x="495317" y="1832524"/>
                  <a:pt x="470435" y="1832705"/>
                  <a:pt x="404446" y="1837593"/>
                </a:cubicBezTo>
                <a:cubicBezTo>
                  <a:pt x="354673" y="1841280"/>
                  <a:pt x="304800" y="1843454"/>
                  <a:pt x="254977" y="1846385"/>
                </a:cubicBezTo>
                <a:cubicBezTo>
                  <a:pt x="240323" y="1849316"/>
                  <a:pt x="225433" y="1851245"/>
                  <a:pt x="211016" y="1855177"/>
                </a:cubicBezTo>
                <a:cubicBezTo>
                  <a:pt x="193133" y="1860054"/>
                  <a:pt x="158262" y="1872762"/>
                  <a:pt x="158262" y="1872762"/>
                </a:cubicBezTo>
                <a:cubicBezTo>
                  <a:pt x="172916" y="1881554"/>
                  <a:pt x="186938" y="1891497"/>
                  <a:pt x="202223" y="1899139"/>
                </a:cubicBezTo>
                <a:cubicBezTo>
                  <a:pt x="210512" y="1903284"/>
                  <a:pt x="219538" y="1905989"/>
                  <a:pt x="228600" y="1907931"/>
                </a:cubicBezTo>
                <a:cubicBezTo>
                  <a:pt x="260640" y="1914797"/>
                  <a:pt x="293077" y="1919654"/>
                  <a:pt x="325316" y="1925516"/>
                </a:cubicBezTo>
                <a:cubicBezTo>
                  <a:pt x="383931" y="1913793"/>
                  <a:pt x="444453" y="1909249"/>
                  <a:pt x="501162" y="1890346"/>
                </a:cubicBezTo>
                <a:cubicBezTo>
                  <a:pt x="516890" y="1885103"/>
                  <a:pt x="528203" y="1869627"/>
                  <a:pt x="536331" y="1855177"/>
                </a:cubicBezTo>
                <a:cubicBezTo>
                  <a:pt x="624070" y="1699197"/>
                  <a:pt x="540626" y="1789336"/>
                  <a:pt x="606669" y="1723293"/>
                </a:cubicBezTo>
                <a:cubicBezTo>
                  <a:pt x="612531" y="1743808"/>
                  <a:pt x="619079" y="1764140"/>
                  <a:pt x="624254" y="1784839"/>
                </a:cubicBezTo>
                <a:cubicBezTo>
                  <a:pt x="642393" y="1857395"/>
                  <a:pt x="623779" y="1800761"/>
                  <a:pt x="641839" y="1863969"/>
                </a:cubicBezTo>
                <a:cubicBezTo>
                  <a:pt x="654192" y="1907204"/>
                  <a:pt x="649623" y="1878530"/>
                  <a:pt x="668216" y="1934308"/>
                </a:cubicBezTo>
                <a:cubicBezTo>
                  <a:pt x="673720" y="1950821"/>
                  <a:pt x="683187" y="1998630"/>
                  <a:pt x="685800" y="2013439"/>
                </a:cubicBezTo>
                <a:cubicBezTo>
                  <a:pt x="691996" y="2048551"/>
                  <a:pt x="697523" y="2083777"/>
                  <a:pt x="703385" y="2118946"/>
                </a:cubicBezTo>
                <a:cubicBezTo>
                  <a:pt x="712068" y="2336020"/>
                  <a:pt x="702805" y="2291117"/>
                  <a:pt x="729762" y="2461846"/>
                </a:cubicBezTo>
                <a:cubicBezTo>
                  <a:pt x="737630" y="2511675"/>
                  <a:pt x="732383" y="2496552"/>
                  <a:pt x="756139" y="2532185"/>
                </a:cubicBezTo>
                <a:cubicBezTo>
                  <a:pt x="753208" y="2576146"/>
                  <a:pt x="752212" y="2620280"/>
                  <a:pt x="747346" y="2664069"/>
                </a:cubicBezTo>
                <a:cubicBezTo>
                  <a:pt x="746323" y="2673280"/>
                  <a:pt x="743152" y="2682399"/>
                  <a:pt x="738554" y="2690446"/>
                </a:cubicBezTo>
                <a:cubicBezTo>
                  <a:pt x="727323" y="2710101"/>
                  <a:pt x="671515" y="2775346"/>
                  <a:pt x="659423" y="2778369"/>
                </a:cubicBezTo>
                <a:cubicBezTo>
                  <a:pt x="594585" y="2794580"/>
                  <a:pt x="653451" y="2777161"/>
                  <a:pt x="589085" y="2804746"/>
                </a:cubicBezTo>
                <a:cubicBezTo>
                  <a:pt x="580566" y="2808397"/>
                  <a:pt x="570998" y="2809394"/>
                  <a:pt x="562708" y="2813539"/>
                </a:cubicBezTo>
                <a:cubicBezTo>
                  <a:pt x="553257" y="2818265"/>
                  <a:pt x="545782" y="2826397"/>
                  <a:pt x="536331" y="2831123"/>
                </a:cubicBezTo>
                <a:cubicBezTo>
                  <a:pt x="528262" y="2835158"/>
                  <a:pt x="481213" y="2853695"/>
                  <a:pt x="465993" y="2857500"/>
                </a:cubicBezTo>
                <a:cubicBezTo>
                  <a:pt x="451495" y="2861125"/>
                  <a:pt x="436449" y="2862361"/>
                  <a:pt x="422031" y="2866293"/>
                </a:cubicBezTo>
                <a:cubicBezTo>
                  <a:pt x="404148" y="2871170"/>
                  <a:pt x="386862" y="2878016"/>
                  <a:pt x="369277" y="2883877"/>
                </a:cubicBezTo>
                <a:lnTo>
                  <a:pt x="342900" y="2892669"/>
                </a:lnTo>
                <a:cubicBezTo>
                  <a:pt x="334108" y="2895600"/>
                  <a:pt x="325719" y="2900312"/>
                  <a:pt x="316523" y="2901462"/>
                </a:cubicBezTo>
                <a:cubicBezTo>
                  <a:pt x="176329" y="2918986"/>
                  <a:pt x="269793" y="2909270"/>
                  <a:pt x="35169" y="2919046"/>
                </a:cubicBezTo>
                <a:cubicBezTo>
                  <a:pt x="27829" y="2970427"/>
                  <a:pt x="27870" y="2978269"/>
                  <a:pt x="17585" y="3024554"/>
                </a:cubicBezTo>
                <a:cubicBezTo>
                  <a:pt x="14964" y="3036350"/>
                  <a:pt x="12113" y="3048104"/>
                  <a:pt x="8793" y="3059723"/>
                </a:cubicBezTo>
                <a:cubicBezTo>
                  <a:pt x="6247" y="3068634"/>
                  <a:pt x="0" y="3086100"/>
                  <a:pt x="0" y="3086100"/>
                </a:cubicBezTo>
              </a:path>
            </a:pathLst>
          </a:cu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725620" y="2186444"/>
            <a:ext cx="1521069" cy="2189285"/>
          </a:xfrm>
          <a:custGeom>
            <a:avLst/>
            <a:gdLst>
              <a:gd name="connsiteX0" fmla="*/ 228600 w 1521069"/>
              <a:gd name="connsiteY0" fmla="*/ 0 h 2189285"/>
              <a:gd name="connsiteX1" fmla="*/ 237392 w 1521069"/>
              <a:gd name="connsiteY1" fmla="*/ 96715 h 2189285"/>
              <a:gd name="connsiteX2" fmla="*/ 263769 w 1521069"/>
              <a:gd name="connsiteY2" fmla="*/ 123092 h 2189285"/>
              <a:gd name="connsiteX3" fmla="*/ 272562 w 1521069"/>
              <a:gd name="connsiteY3" fmla="*/ 149469 h 2189285"/>
              <a:gd name="connsiteX4" fmla="*/ 298938 w 1521069"/>
              <a:gd name="connsiteY4" fmla="*/ 193431 h 2189285"/>
              <a:gd name="connsiteX5" fmla="*/ 342900 w 1521069"/>
              <a:gd name="connsiteY5" fmla="*/ 334108 h 2189285"/>
              <a:gd name="connsiteX6" fmla="*/ 360485 w 1521069"/>
              <a:gd name="connsiteY6" fmla="*/ 386861 h 2189285"/>
              <a:gd name="connsiteX7" fmla="*/ 378069 w 1521069"/>
              <a:gd name="connsiteY7" fmla="*/ 448408 h 2189285"/>
              <a:gd name="connsiteX8" fmla="*/ 395654 w 1521069"/>
              <a:gd name="connsiteY8" fmla="*/ 580292 h 2189285"/>
              <a:gd name="connsiteX9" fmla="*/ 404446 w 1521069"/>
              <a:gd name="connsiteY9" fmla="*/ 606669 h 2189285"/>
              <a:gd name="connsiteX10" fmla="*/ 413238 w 1521069"/>
              <a:gd name="connsiteY10" fmla="*/ 641838 h 2189285"/>
              <a:gd name="connsiteX11" fmla="*/ 430823 w 1521069"/>
              <a:gd name="connsiteY11" fmla="*/ 844061 h 2189285"/>
              <a:gd name="connsiteX12" fmla="*/ 439615 w 1521069"/>
              <a:gd name="connsiteY12" fmla="*/ 870438 h 2189285"/>
              <a:gd name="connsiteX13" fmla="*/ 465992 w 1521069"/>
              <a:gd name="connsiteY13" fmla="*/ 967154 h 2189285"/>
              <a:gd name="connsiteX14" fmla="*/ 474785 w 1521069"/>
              <a:gd name="connsiteY14" fmla="*/ 993531 h 2189285"/>
              <a:gd name="connsiteX15" fmla="*/ 483577 w 1521069"/>
              <a:gd name="connsiteY15" fmla="*/ 1028700 h 2189285"/>
              <a:gd name="connsiteX16" fmla="*/ 509954 w 1521069"/>
              <a:gd name="connsiteY16" fmla="*/ 1055077 h 2189285"/>
              <a:gd name="connsiteX17" fmla="*/ 597877 w 1521069"/>
              <a:gd name="connsiteY17" fmla="*/ 1037492 h 2189285"/>
              <a:gd name="connsiteX18" fmla="*/ 624254 w 1521069"/>
              <a:gd name="connsiteY18" fmla="*/ 1028700 h 2189285"/>
              <a:gd name="connsiteX19" fmla="*/ 650631 w 1521069"/>
              <a:gd name="connsiteY19" fmla="*/ 1011115 h 2189285"/>
              <a:gd name="connsiteX20" fmla="*/ 685800 w 1521069"/>
              <a:gd name="connsiteY20" fmla="*/ 949569 h 2189285"/>
              <a:gd name="connsiteX21" fmla="*/ 720969 w 1521069"/>
              <a:gd name="connsiteY21" fmla="*/ 817685 h 2189285"/>
              <a:gd name="connsiteX22" fmla="*/ 747346 w 1521069"/>
              <a:gd name="connsiteY22" fmla="*/ 738554 h 2189285"/>
              <a:gd name="connsiteX23" fmla="*/ 764931 w 1521069"/>
              <a:gd name="connsiteY23" fmla="*/ 782515 h 2189285"/>
              <a:gd name="connsiteX24" fmla="*/ 782515 w 1521069"/>
              <a:gd name="connsiteY24" fmla="*/ 1019908 h 2189285"/>
              <a:gd name="connsiteX25" fmla="*/ 756138 w 1521069"/>
              <a:gd name="connsiteY25" fmla="*/ 1186961 h 2189285"/>
              <a:gd name="connsiteX26" fmla="*/ 712177 w 1521069"/>
              <a:gd name="connsiteY26" fmla="*/ 1336431 h 2189285"/>
              <a:gd name="connsiteX27" fmla="*/ 694592 w 1521069"/>
              <a:gd name="connsiteY27" fmla="*/ 1371600 h 2189285"/>
              <a:gd name="connsiteX28" fmla="*/ 650631 w 1521069"/>
              <a:gd name="connsiteY28" fmla="*/ 1485900 h 2189285"/>
              <a:gd name="connsiteX29" fmla="*/ 624254 w 1521069"/>
              <a:gd name="connsiteY29" fmla="*/ 1512277 h 2189285"/>
              <a:gd name="connsiteX30" fmla="*/ 553915 w 1521069"/>
              <a:gd name="connsiteY30" fmla="*/ 1600200 h 2189285"/>
              <a:gd name="connsiteX31" fmla="*/ 527538 w 1521069"/>
              <a:gd name="connsiteY31" fmla="*/ 1652954 h 2189285"/>
              <a:gd name="connsiteX32" fmla="*/ 501162 w 1521069"/>
              <a:gd name="connsiteY32" fmla="*/ 1714500 h 2189285"/>
              <a:gd name="connsiteX33" fmla="*/ 413238 w 1521069"/>
              <a:gd name="connsiteY33" fmla="*/ 1784838 h 2189285"/>
              <a:gd name="connsiteX34" fmla="*/ 378069 w 1521069"/>
              <a:gd name="connsiteY34" fmla="*/ 1828800 h 2189285"/>
              <a:gd name="connsiteX35" fmla="*/ 325315 w 1521069"/>
              <a:gd name="connsiteY35" fmla="*/ 1872761 h 2189285"/>
              <a:gd name="connsiteX36" fmla="*/ 298938 w 1521069"/>
              <a:gd name="connsiteY36" fmla="*/ 1899138 h 2189285"/>
              <a:gd name="connsiteX37" fmla="*/ 263769 w 1521069"/>
              <a:gd name="connsiteY37" fmla="*/ 1925515 h 2189285"/>
              <a:gd name="connsiteX38" fmla="*/ 184638 w 1521069"/>
              <a:gd name="connsiteY38" fmla="*/ 2022231 h 2189285"/>
              <a:gd name="connsiteX39" fmla="*/ 158262 w 1521069"/>
              <a:gd name="connsiteY39" fmla="*/ 2057400 h 2189285"/>
              <a:gd name="connsiteX40" fmla="*/ 70338 w 1521069"/>
              <a:gd name="connsiteY40" fmla="*/ 2092569 h 2189285"/>
              <a:gd name="connsiteX41" fmla="*/ 0 w 1521069"/>
              <a:gd name="connsiteY41" fmla="*/ 2110154 h 2189285"/>
              <a:gd name="connsiteX42" fmla="*/ 52754 w 1521069"/>
              <a:gd name="connsiteY42" fmla="*/ 2127738 h 2189285"/>
              <a:gd name="connsiteX43" fmla="*/ 175846 w 1521069"/>
              <a:gd name="connsiteY43" fmla="*/ 2145323 h 2189285"/>
              <a:gd name="connsiteX44" fmla="*/ 360485 w 1521069"/>
              <a:gd name="connsiteY44" fmla="*/ 2162908 h 2189285"/>
              <a:gd name="connsiteX45" fmla="*/ 738554 w 1521069"/>
              <a:gd name="connsiteY45" fmla="*/ 2189285 h 2189285"/>
              <a:gd name="connsiteX46" fmla="*/ 1028700 w 1521069"/>
              <a:gd name="connsiteY46" fmla="*/ 2180492 h 2189285"/>
              <a:gd name="connsiteX47" fmla="*/ 1063869 w 1521069"/>
              <a:gd name="connsiteY47" fmla="*/ 2171700 h 2189285"/>
              <a:gd name="connsiteX48" fmla="*/ 1107831 w 1521069"/>
              <a:gd name="connsiteY48" fmla="*/ 2162908 h 2189285"/>
              <a:gd name="connsiteX49" fmla="*/ 1143000 w 1521069"/>
              <a:gd name="connsiteY49" fmla="*/ 2145323 h 2189285"/>
              <a:gd name="connsiteX50" fmla="*/ 1169377 w 1521069"/>
              <a:gd name="connsiteY50" fmla="*/ 2136531 h 2189285"/>
              <a:gd name="connsiteX51" fmla="*/ 1195754 w 1521069"/>
              <a:gd name="connsiteY51" fmla="*/ 2118946 h 2189285"/>
              <a:gd name="connsiteX52" fmla="*/ 1213338 w 1521069"/>
              <a:gd name="connsiteY52" fmla="*/ 2092569 h 2189285"/>
              <a:gd name="connsiteX53" fmla="*/ 1204546 w 1521069"/>
              <a:gd name="connsiteY53" fmla="*/ 1776046 h 2189285"/>
              <a:gd name="connsiteX54" fmla="*/ 1195754 w 1521069"/>
              <a:gd name="connsiteY54" fmla="*/ 1740877 h 2189285"/>
              <a:gd name="connsiteX55" fmla="*/ 1169377 w 1521069"/>
              <a:gd name="connsiteY55" fmla="*/ 1723292 h 2189285"/>
              <a:gd name="connsiteX56" fmla="*/ 1134208 w 1521069"/>
              <a:gd name="connsiteY56" fmla="*/ 1696915 h 2189285"/>
              <a:gd name="connsiteX57" fmla="*/ 1099038 w 1521069"/>
              <a:gd name="connsiteY57" fmla="*/ 1661746 h 2189285"/>
              <a:gd name="connsiteX58" fmla="*/ 1046285 w 1521069"/>
              <a:gd name="connsiteY58" fmla="*/ 1617785 h 2189285"/>
              <a:gd name="connsiteX59" fmla="*/ 1011115 w 1521069"/>
              <a:gd name="connsiteY59" fmla="*/ 1547446 h 2189285"/>
              <a:gd name="connsiteX60" fmla="*/ 993531 w 1521069"/>
              <a:gd name="connsiteY60" fmla="*/ 1459523 h 2189285"/>
              <a:gd name="connsiteX61" fmla="*/ 1002323 w 1521069"/>
              <a:gd name="connsiteY61" fmla="*/ 1336431 h 2189285"/>
              <a:gd name="connsiteX62" fmla="*/ 1028700 w 1521069"/>
              <a:gd name="connsiteY62" fmla="*/ 1327638 h 2189285"/>
              <a:gd name="connsiteX63" fmla="*/ 1380392 w 1521069"/>
              <a:gd name="connsiteY63" fmla="*/ 1310054 h 2189285"/>
              <a:gd name="connsiteX64" fmla="*/ 1503485 w 1521069"/>
              <a:gd name="connsiteY64" fmla="*/ 1318846 h 2189285"/>
              <a:gd name="connsiteX65" fmla="*/ 1468315 w 1521069"/>
              <a:gd name="connsiteY65" fmla="*/ 1441938 h 2189285"/>
              <a:gd name="connsiteX66" fmla="*/ 1459523 w 1521069"/>
              <a:gd name="connsiteY66" fmla="*/ 1477108 h 2189285"/>
              <a:gd name="connsiteX67" fmla="*/ 1310054 w 1521069"/>
              <a:gd name="connsiteY67" fmla="*/ 1459523 h 2189285"/>
              <a:gd name="connsiteX68" fmla="*/ 1274885 w 1521069"/>
              <a:gd name="connsiteY68" fmla="*/ 1441938 h 2189285"/>
              <a:gd name="connsiteX69" fmla="*/ 1257300 w 1521069"/>
              <a:gd name="connsiteY69" fmla="*/ 1406769 h 2189285"/>
              <a:gd name="connsiteX70" fmla="*/ 1222131 w 1521069"/>
              <a:gd name="connsiteY70" fmla="*/ 1354015 h 2189285"/>
              <a:gd name="connsiteX71" fmla="*/ 1204546 w 1521069"/>
              <a:gd name="connsiteY71" fmla="*/ 1292469 h 2189285"/>
              <a:gd name="connsiteX72" fmla="*/ 1195754 w 1521069"/>
              <a:gd name="connsiteY72" fmla="*/ 861646 h 2189285"/>
              <a:gd name="connsiteX73" fmla="*/ 1222131 w 1521069"/>
              <a:gd name="connsiteY73" fmla="*/ 791308 h 2189285"/>
              <a:gd name="connsiteX74" fmla="*/ 1239715 w 1521069"/>
              <a:gd name="connsiteY74" fmla="*/ 712177 h 2189285"/>
              <a:gd name="connsiteX75" fmla="*/ 1248508 w 1521069"/>
              <a:gd name="connsiteY75" fmla="*/ 668215 h 2189285"/>
              <a:gd name="connsiteX76" fmla="*/ 1257300 w 1521069"/>
              <a:gd name="connsiteY76" fmla="*/ 615461 h 2189285"/>
              <a:gd name="connsiteX77" fmla="*/ 1274885 w 1521069"/>
              <a:gd name="connsiteY77" fmla="*/ 536331 h 2189285"/>
              <a:gd name="connsiteX78" fmla="*/ 1310054 w 1521069"/>
              <a:gd name="connsiteY78" fmla="*/ 527538 h 2189285"/>
              <a:gd name="connsiteX79" fmla="*/ 1477108 w 1521069"/>
              <a:gd name="connsiteY79" fmla="*/ 518746 h 2189285"/>
              <a:gd name="connsiteX80" fmla="*/ 1503485 w 1521069"/>
              <a:gd name="connsiteY80" fmla="*/ 501161 h 2189285"/>
              <a:gd name="connsiteX81" fmla="*/ 1521069 w 1521069"/>
              <a:gd name="connsiteY81" fmla="*/ 474785 h 218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521069" h="2189285">
                <a:moveTo>
                  <a:pt x="228600" y="0"/>
                </a:moveTo>
                <a:cubicBezTo>
                  <a:pt x="231531" y="32238"/>
                  <a:pt x="228499" y="65589"/>
                  <a:pt x="237392" y="96715"/>
                </a:cubicBezTo>
                <a:cubicBezTo>
                  <a:pt x="240808" y="108671"/>
                  <a:pt x="256872" y="112746"/>
                  <a:pt x="263769" y="123092"/>
                </a:cubicBezTo>
                <a:cubicBezTo>
                  <a:pt x="268910" y="130803"/>
                  <a:pt x="268417" y="141179"/>
                  <a:pt x="272562" y="149469"/>
                </a:cubicBezTo>
                <a:cubicBezTo>
                  <a:pt x="280204" y="164754"/>
                  <a:pt x="290146" y="178777"/>
                  <a:pt x="298938" y="193431"/>
                </a:cubicBezTo>
                <a:cubicBezTo>
                  <a:pt x="324159" y="281703"/>
                  <a:pt x="309779" y="234746"/>
                  <a:pt x="342900" y="334108"/>
                </a:cubicBezTo>
                <a:cubicBezTo>
                  <a:pt x="348762" y="351692"/>
                  <a:pt x="355990" y="368879"/>
                  <a:pt x="360485" y="386861"/>
                </a:cubicBezTo>
                <a:cubicBezTo>
                  <a:pt x="371525" y="431022"/>
                  <a:pt x="365456" y="410567"/>
                  <a:pt x="378069" y="448408"/>
                </a:cubicBezTo>
                <a:cubicBezTo>
                  <a:pt x="380207" y="465510"/>
                  <a:pt x="391612" y="560082"/>
                  <a:pt x="395654" y="580292"/>
                </a:cubicBezTo>
                <a:cubicBezTo>
                  <a:pt x="397472" y="589380"/>
                  <a:pt x="401900" y="597758"/>
                  <a:pt x="404446" y="606669"/>
                </a:cubicBezTo>
                <a:cubicBezTo>
                  <a:pt x="407766" y="618288"/>
                  <a:pt x="410307" y="630115"/>
                  <a:pt x="413238" y="641838"/>
                </a:cubicBezTo>
                <a:cubicBezTo>
                  <a:pt x="416606" y="692353"/>
                  <a:pt x="420319" y="786285"/>
                  <a:pt x="430823" y="844061"/>
                </a:cubicBezTo>
                <a:cubicBezTo>
                  <a:pt x="432481" y="853179"/>
                  <a:pt x="437367" y="861447"/>
                  <a:pt x="439615" y="870438"/>
                </a:cubicBezTo>
                <a:cubicBezTo>
                  <a:pt x="464467" y="969844"/>
                  <a:pt x="428273" y="853997"/>
                  <a:pt x="465992" y="967154"/>
                </a:cubicBezTo>
                <a:cubicBezTo>
                  <a:pt x="468923" y="975946"/>
                  <a:pt x="472537" y="984540"/>
                  <a:pt x="474785" y="993531"/>
                </a:cubicBezTo>
                <a:cubicBezTo>
                  <a:pt x="477716" y="1005254"/>
                  <a:pt x="477582" y="1018208"/>
                  <a:pt x="483577" y="1028700"/>
                </a:cubicBezTo>
                <a:cubicBezTo>
                  <a:pt x="489746" y="1039496"/>
                  <a:pt x="501162" y="1046285"/>
                  <a:pt x="509954" y="1055077"/>
                </a:cubicBezTo>
                <a:cubicBezTo>
                  <a:pt x="539262" y="1049215"/>
                  <a:pt x="568754" y="1044213"/>
                  <a:pt x="597877" y="1037492"/>
                </a:cubicBezTo>
                <a:cubicBezTo>
                  <a:pt x="606908" y="1035408"/>
                  <a:pt x="615965" y="1032845"/>
                  <a:pt x="624254" y="1028700"/>
                </a:cubicBezTo>
                <a:cubicBezTo>
                  <a:pt x="633706" y="1023974"/>
                  <a:pt x="641839" y="1016977"/>
                  <a:pt x="650631" y="1011115"/>
                </a:cubicBezTo>
                <a:cubicBezTo>
                  <a:pt x="662893" y="992721"/>
                  <a:pt x="679108" y="970760"/>
                  <a:pt x="685800" y="949569"/>
                </a:cubicBezTo>
                <a:cubicBezTo>
                  <a:pt x="699501" y="906183"/>
                  <a:pt x="704071" y="859928"/>
                  <a:pt x="720969" y="817685"/>
                </a:cubicBezTo>
                <a:cubicBezTo>
                  <a:pt x="743042" y="762504"/>
                  <a:pt x="734726" y="789035"/>
                  <a:pt x="747346" y="738554"/>
                </a:cubicBezTo>
                <a:cubicBezTo>
                  <a:pt x="753208" y="753208"/>
                  <a:pt x="759389" y="767737"/>
                  <a:pt x="764931" y="782515"/>
                </a:cubicBezTo>
                <a:cubicBezTo>
                  <a:pt x="795499" y="864029"/>
                  <a:pt x="777024" y="888126"/>
                  <a:pt x="782515" y="1019908"/>
                </a:cubicBezTo>
                <a:cubicBezTo>
                  <a:pt x="776814" y="1059819"/>
                  <a:pt x="763138" y="1158960"/>
                  <a:pt x="756138" y="1186961"/>
                </a:cubicBezTo>
                <a:cubicBezTo>
                  <a:pt x="740259" y="1250480"/>
                  <a:pt x="736477" y="1273251"/>
                  <a:pt x="712177" y="1336431"/>
                </a:cubicBezTo>
                <a:cubicBezTo>
                  <a:pt x="707472" y="1348664"/>
                  <a:pt x="700454" y="1359877"/>
                  <a:pt x="694592" y="1371600"/>
                </a:cubicBezTo>
                <a:cubicBezTo>
                  <a:pt x="686624" y="1411441"/>
                  <a:pt x="682020" y="1454511"/>
                  <a:pt x="650631" y="1485900"/>
                </a:cubicBezTo>
                <a:cubicBezTo>
                  <a:pt x="641839" y="1494692"/>
                  <a:pt x="631568" y="1502221"/>
                  <a:pt x="624254" y="1512277"/>
                </a:cubicBezTo>
                <a:cubicBezTo>
                  <a:pt x="558948" y="1602072"/>
                  <a:pt x="609314" y="1563267"/>
                  <a:pt x="553915" y="1600200"/>
                </a:cubicBezTo>
                <a:cubicBezTo>
                  <a:pt x="545123" y="1617785"/>
                  <a:pt x="535777" y="1635103"/>
                  <a:pt x="527538" y="1652954"/>
                </a:cubicBezTo>
                <a:cubicBezTo>
                  <a:pt x="518185" y="1673220"/>
                  <a:pt x="513543" y="1695929"/>
                  <a:pt x="501162" y="1714500"/>
                </a:cubicBezTo>
                <a:cubicBezTo>
                  <a:pt x="476254" y="1751862"/>
                  <a:pt x="449293" y="1763205"/>
                  <a:pt x="413238" y="1784838"/>
                </a:cubicBezTo>
                <a:cubicBezTo>
                  <a:pt x="401515" y="1799492"/>
                  <a:pt x="391339" y="1815530"/>
                  <a:pt x="378069" y="1828800"/>
                </a:cubicBezTo>
                <a:cubicBezTo>
                  <a:pt x="361883" y="1844986"/>
                  <a:pt x="342423" y="1857554"/>
                  <a:pt x="325315" y="1872761"/>
                </a:cubicBezTo>
                <a:cubicBezTo>
                  <a:pt x="316021" y="1881022"/>
                  <a:pt x="308379" y="1891046"/>
                  <a:pt x="298938" y="1899138"/>
                </a:cubicBezTo>
                <a:cubicBezTo>
                  <a:pt x="287812" y="1908675"/>
                  <a:pt x="273740" y="1914777"/>
                  <a:pt x="263769" y="1925515"/>
                </a:cubicBezTo>
                <a:cubicBezTo>
                  <a:pt x="235425" y="1956039"/>
                  <a:pt x="209630" y="1988907"/>
                  <a:pt x="184638" y="2022231"/>
                </a:cubicBezTo>
                <a:cubicBezTo>
                  <a:pt x="175846" y="2033954"/>
                  <a:pt x="170267" y="2048997"/>
                  <a:pt x="158262" y="2057400"/>
                </a:cubicBezTo>
                <a:cubicBezTo>
                  <a:pt x="148948" y="2063920"/>
                  <a:pt x="92665" y="2086480"/>
                  <a:pt x="70338" y="2092569"/>
                </a:cubicBezTo>
                <a:cubicBezTo>
                  <a:pt x="47022" y="2098928"/>
                  <a:pt x="0" y="2110154"/>
                  <a:pt x="0" y="2110154"/>
                </a:cubicBezTo>
                <a:cubicBezTo>
                  <a:pt x="17585" y="2116015"/>
                  <a:pt x="34578" y="2124103"/>
                  <a:pt x="52754" y="2127738"/>
                </a:cubicBezTo>
                <a:cubicBezTo>
                  <a:pt x="93396" y="2135866"/>
                  <a:pt x="134652" y="2140746"/>
                  <a:pt x="175846" y="2145323"/>
                </a:cubicBezTo>
                <a:cubicBezTo>
                  <a:pt x="262617" y="2154964"/>
                  <a:pt x="265013" y="2155964"/>
                  <a:pt x="360485" y="2162908"/>
                </a:cubicBezTo>
                <a:lnTo>
                  <a:pt x="738554" y="2189285"/>
                </a:lnTo>
                <a:cubicBezTo>
                  <a:pt x="835269" y="2186354"/>
                  <a:pt x="932081" y="2185715"/>
                  <a:pt x="1028700" y="2180492"/>
                </a:cubicBezTo>
                <a:cubicBezTo>
                  <a:pt x="1040766" y="2179840"/>
                  <a:pt x="1052073" y="2174321"/>
                  <a:pt x="1063869" y="2171700"/>
                </a:cubicBezTo>
                <a:cubicBezTo>
                  <a:pt x="1078457" y="2168458"/>
                  <a:pt x="1093177" y="2165839"/>
                  <a:pt x="1107831" y="2162908"/>
                </a:cubicBezTo>
                <a:cubicBezTo>
                  <a:pt x="1119554" y="2157046"/>
                  <a:pt x="1130953" y="2150486"/>
                  <a:pt x="1143000" y="2145323"/>
                </a:cubicBezTo>
                <a:cubicBezTo>
                  <a:pt x="1151519" y="2141672"/>
                  <a:pt x="1161088" y="2140676"/>
                  <a:pt x="1169377" y="2136531"/>
                </a:cubicBezTo>
                <a:cubicBezTo>
                  <a:pt x="1178829" y="2131805"/>
                  <a:pt x="1186962" y="2124808"/>
                  <a:pt x="1195754" y="2118946"/>
                </a:cubicBezTo>
                <a:cubicBezTo>
                  <a:pt x="1201615" y="2110154"/>
                  <a:pt x="1213067" y="2103132"/>
                  <a:pt x="1213338" y="2092569"/>
                </a:cubicBezTo>
                <a:cubicBezTo>
                  <a:pt x="1216043" y="1987055"/>
                  <a:pt x="1209817" y="1881463"/>
                  <a:pt x="1204546" y="1776046"/>
                </a:cubicBezTo>
                <a:cubicBezTo>
                  <a:pt x="1203943" y="1763977"/>
                  <a:pt x="1202457" y="1750931"/>
                  <a:pt x="1195754" y="1740877"/>
                </a:cubicBezTo>
                <a:cubicBezTo>
                  <a:pt x="1189892" y="1732085"/>
                  <a:pt x="1177976" y="1729434"/>
                  <a:pt x="1169377" y="1723292"/>
                </a:cubicBezTo>
                <a:cubicBezTo>
                  <a:pt x="1157453" y="1714775"/>
                  <a:pt x="1145236" y="1706565"/>
                  <a:pt x="1134208" y="1696915"/>
                </a:cubicBezTo>
                <a:cubicBezTo>
                  <a:pt x="1121731" y="1685998"/>
                  <a:pt x="1111626" y="1672536"/>
                  <a:pt x="1099038" y="1661746"/>
                </a:cubicBezTo>
                <a:cubicBezTo>
                  <a:pt x="1013348" y="1588297"/>
                  <a:pt x="1137755" y="1709251"/>
                  <a:pt x="1046285" y="1617785"/>
                </a:cubicBezTo>
                <a:cubicBezTo>
                  <a:pt x="1034562" y="1594339"/>
                  <a:pt x="1017473" y="1572877"/>
                  <a:pt x="1011115" y="1547446"/>
                </a:cubicBezTo>
                <a:cubicBezTo>
                  <a:pt x="997999" y="1494982"/>
                  <a:pt x="1004309" y="1524196"/>
                  <a:pt x="993531" y="1459523"/>
                </a:cubicBezTo>
                <a:cubicBezTo>
                  <a:pt x="996462" y="1418492"/>
                  <a:pt x="991724" y="1376177"/>
                  <a:pt x="1002323" y="1336431"/>
                </a:cubicBezTo>
                <a:cubicBezTo>
                  <a:pt x="1004711" y="1327476"/>
                  <a:pt x="1019454" y="1328283"/>
                  <a:pt x="1028700" y="1327638"/>
                </a:cubicBezTo>
                <a:cubicBezTo>
                  <a:pt x="1145792" y="1319469"/>
                  <a:pt x="1263161" y="1315915"/>
                  <a:pt x="1380392" y="1310054"/>
                </a:cubicBezTo>
                <a:cubicBezTo>
                  <a:pt x="1421423" y="1312985"/>
                  <a:pt x="1470577" y="1294165"/>
                  <a:pt x="1503485" y="1318846"/>
                </a:cubicBezTo>
                <a:cubicBezTo>
                  <a:pt x="1509776" y="1323564"/>
                  <a:pt x="1471783" y="1430377"/>
                  <a:pt x="1468315" y="1441938"/>
                </a:cubicBezTo>
                <a:cubicBezTo>
                  <a:pt x="1464843" y="1453512"/>
                  <a:pt x="1462454" y="1465385"/>
                  <a:pt x="1459523" y="1477108"/>
                </a:cubicBezTo>
                <a:cubicBezTo>
                  <a:pt x="1404608" y="1473185"/>
                  <a:pt x="1358012" y="1480077"/>
                  <a:pt x="1310054" y="1459523"/>
                </a:cubicBezTo>
                <a:cubicBezTo>
                  <a:pt x="1298007" y="1454360"/>
                  <a:pt x="1286608" y="1447800"/>
                  <a:pt x="1274885" y="1441938"/>
                </a:cubicBezTo>
                <a:cubicBezTo>
                  <a:pt x="1269023" y="1430215"/>
                  <a:pt x="1264043" y="1418008"/>
                  <a:pt x="1257300" y="1406769"/>
                </a:cubicBezTo>
                <a:cubicBezTo>
                  <a:pt x="1246427" y="1388647"/>
                  <a:pt x="1230987" y="1373204"/>
                  <a:pt x="1222131" y="1354015"/>
                </a:cubicBezTo>
                <a:cubicBezTo>
                  <a:pt x="1213190" y="1334643"/>
                  <a:pt x="1210408" y="1312984"/>
                  <a:pt x="1204546" y="1292469"/>
                </a:cubicBezTo>
                <a:cubicBezTo>
                  <a:pt x="1181081" y="1069540"/>
                  <a:pt x="1179869" y="1131707"/>
                  <a:pt x="1195754" y="861646"/>
                </a:cubicBezTo>
                <a:cubicBezTo>
                  <a:pt x="1197596" y="830329"/>
                  <a:pt x="1210128" y="819315"/>
                  <a:pt x="1222131" y="791308"/>
                </a:cubicBezTo>
                <a:cubicBezTo>
                  <a:pt x="1234369" y="762752"/>
                  <a:pt x="1233614" y="745732"/>
                  <a:pt x="1239715" y="712177"/>
                </a:cubicBezTo>
                <a:cubicBezTo>
                  <a:pt x="1242388" y="697474"/>
                  <a:pt x="1245835" y="682918"/>
                  <a:pt x="1248508" y="668215"/>
                </a:cubicBezTo>
                <a:cubicBezTo>
                  <a:pt x="1251697" y="650675"/>
                  <a:pt x="1253804" y="632942"/>
                  <a:pt x="1257300" y="615461"/>
                </a:cubicBezTo>
                <a:cubicBezTo>
                  <a:pt x="1262599" y="588966"/>
                  <a:pt x="1260983" y="559501"/>
                  <a:pt x="1274885" y="536331"/>
                </a:cubicBezTo>
                <a:cubicBezTo>
                  <a:pt x="1281102" y="525969"/>
                  <a:pt x="1298016" y="528585"/>
                  <a:pt x="1310054" y="527538"/>
                </a:cubicBezTo>
                <a:cubicBezTo>
                  <a:pt x="1365606" y="522707"/>
                  <a:pt x="1421423" y="521677"/>
                  <a:pt x="1477108" y="518746"/>
                </a:cubicBezTo>
                <a:cubicBezTo>
                  <a:pt x="1485900" y="512884"/>
                  <a:pt x="1496013" y="508633"/>
                  <a:pt x="1503485" y="501161"/>
                </a:cubicBezTo>
                <a:cubicBezTo>
                  <a:pt x="1510957" y="493689"/>
                  <a:pt x="1521069" y="474785"/>
                  <a:pt x="1521069" y="474785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367677" y="2265575"/>
            <a:ext cx="1542581" cy="1802465"/>
          </a:xfrm>
          <a:custGeom>
            <a:avLst/>
            <a:gdLst>
              <a:gd name="connsiteX0" fmla="*/ 1542581 w 1542581"/>
              <a:gd name="connsiteY0" fmla="*/ 0 h 1802465"/>
              <a:gd name="connsiteX1" fmla="*/ 1489828 w 1542581"/>
              <a:gd name="connsiteY1" fmla="*/ 52754 h 1802465"/>
              <a:gd name="connsiteX2" fmla="*/ 1393112 w 1542581"/>
              <a:gd name="connsiteY2" fmla="*/ 79130 h 1802465"/>
              <a:gd name="connsiteX3" fmla="*/ 1287605 w 1542581"/>
              <a:gd name="connsiteY3" fmla="*/ 96715 h 1802465"/>
              <a:gd name="connsiteX4" fmla="*/ 1190889 w 1542581"/>
              <a:gd name="connsiteY4" fmla="*/ 114300 h 1802465"/>
              <a:gd name="connsiteX5" fmla="*/ 1120551 w 1542581"/>
              <a:gd name="connsiteY5" fmla="*/ 149469 h 1802465"/>
              <a:gd name="connsiteX6" fmla="*/ 1094174 w 1542581"/>
              <a:gd name="connsiteY6" fmla="*/ 167054 h 1802465"/>
              <a:gd name="connsiteX7" fmla="*/ 1050212 w 1542581"/>
              <a:gd name="connsiteY7" fmla="*/ 175846 h 1802465"/>
              <a:gd name="connsiteX8" fmla="*/ 1032628 w 1542581"/>
              <a:gd name="connsiteY8" fmla="*/ 246184 h 1802465"/>
              <a:gd name="connsiteX9" fmla="*/ 1023835 w 1542581"/>
              <a:gd name="connsiteY9" fmla="*/ 281354 h 1802465"/>
              <a:gd name="connsiteX10" fmla="*/ 1015043 w 1542581"/>
              <a:gd name="connsiteY10" fmla="*/ 307730 h 1802465"/>
              <a:gd name="connsiteX11" fmla="*/ 1006251 w 1542581"/>
              <a:gd name="connsiteY11" fmla="*/ 430823 h 1802465"/>
              <a:gd name="connsiteX12" fmla="*/ 997458 w 1542581"/>
              <a:gd name="connsiteY12" fmla="*/ 457200 h 1802465"/>
              <a:gd name="connsiteX13" fmla="*/ 971081 w 1542581"/>
              <a:gd name="connsiteY13" fmla="*/ 465992 h 1802465"/>
              <a:gd name="connsiteX14" fmla="*/ 918328 w 1542581"/>
              <a:gd name="connsiteY14" fmla="*/ 501161 h 1802465"/>
              <a:gd name="connsiteX15" fmla="*/ 856781 w 1542581"/>
              <a:gd name="connsiteY15" fmla="*/ 527538 h 1802465"/>
              <a:gd name="connsiteX16" fmla="*/ 795235 w 1542581"/>
              <a:gd name="connsiteY16" fmla="*/ 589084 h 1802465"/>
              <a:gd name="connsiteX17" fmla="*/ 751274 w 1542581"/>
              <a:gd name="connsiteY17" fmla="*/ 633046 h 1802465"/>
              <a:gd name="connsiteX18" fmla="*/ 716105 w 1542581"/>
              <a:gd name="connsiteY18" fmla="*/ 677007 h 1802465"/>
              <a:gd name="connsiteX19" fmla="*/ 672143 w 1542581"/>
              <a:gd name="connsiteY19" fmla="*/ 703384 h 1802465"/>
              <a:gd name="connsiteX20" fmla="*/ 628181 w 1542581"/>
              <a:gd name="connsiteY20" fmla="*/ 756138 h 1802465"/>
              <a:gd name="connsiteX21" fmla="*/ 557843 w 1542581"/>
              <a:gd name="connsiteY21" fmla="*/ 800100 h 1802465"/>
              <a:gd name="connsiteX22" fmla="*/ 531466 w 1542581"/>
              <a:gd name="connsiteY22" fmla="*/ 808892 h 1802465"/>
              <a:gd name="connsiteX23" fmla="*/ 487505 w 1542581"/>
              <a:gd name="connsiteY23" fmla="*/ 844061 h 1802465"/>
              <a:gd name="connsiteX24" fmla="*/ 425958 w 1542581"/>
              <a:gd name="connsiteY24" fmla="*/ 905607 h 1802465"/>
              <a:gd name="connsiteX25" fmla="*/ 399581 w 1542581"/>
              <a:gd name="connsiteY25" fmla="*/ 923192 h 1802465"/>
              <a:gd name="connsiteX26" fmla="*/ 364412 w 1542581"/>
              <a:gd name="connsiteY26" fmla="*/ 993530 h 1802465"/>
              <a:gd name="connsiteX27" fmla="*/ 329243 w 1542581"/>
              <a:gd name="connsiteY27" fmla="*/ 1099038 h 1802465"/>
              <a:gd name="connsiteX28" fmla="*/ 320451 w 1542581"/>
              <a:gd name="connsiteY28" fmla="*/ 1151792 h 1802465"/>
              <a:gd name="connsiteX29" fmla="*/ 302866 w 1542581"/>
              <a:gd name="connsiteY29" fmla="*/ 1204546 h 1802465"/>
              <a:gd name="connsiteX30" fmla="*/ 311658 w 1542581"/>
              <a:gd name="connsiteY30" fmla="*/ 1037492 h 1802465"/>
              <a:gd name="connsiteX31" fmla="*/ 364412 w 1542581"/>
              <a:gd name="connsiteY31" fmla="*/ 1019907 h 1802465"/>
              <a:gd name="connsiteX32" fmla="*/ 478712 w 1542581"/>
              <a:gd name="connsiteY32" fmla="*/ 1037492 h 1802465"/>
              <a:gd name="connsiteX33" fmla="*/ 496297 w 1542581"/>
              <a:gd name="connsiteY33" fmla="*/ 1081454 h 1802465"/>
              <a:gd name="connsiteX34" fmla="*/ 513881 w 1542581"/>
              <a:gd name="connsiteY34" fmla="*/ 1169377 h 1802465"/>
              <a:gd name="connsiteX35" fmla="*/ 505089 w 1542581"/>
              <a:gd name="connsiteY35" fmla="*/ 1450730 h 1802465"/>
              <a:gd name="connsiteX36" fmla="*/ 487505 w 1542581"/>
              <a:gd name="connsiteY36" fmla="*/ 1477107 h 1802465"/>
              <a:gd name="connsiteX37" fmla="*/ 443543 w 1542581"/>
              <a:gd name="connsiteY37" fmla="*/ 1591407 h 1802465"/>
              <a:gd name="connsiteX38" fmla="*/ 434751 w 1542581"/>
              <a:gd name="connsiteY38" fmla="*/ 1635369 h 1802465"/>
              <a:gd name="connsiteX39" fmla="*/ 425958 w 1542581"/>
              <a:gd name="connsiteY39" fmla="*/ 1661746 h 1802465"/>
              <a:gd name="connsiteX40" fmla="*/ 461128 w 1542581"/>
              <a:gd name="connsiteY40" fmla="*/ 1740877 h 1802465"/>
              <a:gd name="connsiteX41" fmla="*/ 496297 w 1542581"/>
              <a:gd name="connsiteY41" fmla="*/ 1749669 h 1802465"/>
              <a:gd name="connsiteX42" fmla="*/ 566635 w 1542581"/>
              <a:gd name="connsiteY42" fmla="*/ 1793630 h 1802465"/>
              <a:gd name="connsiteX43" fmla="*/ 768858 w 1542581"/>
              <a:gd name="connsiteY43" fmla="*/ 1793630 h 1802465"/>
              <a:gd name="connsiteX44" fmla="*/ 760066 w 1542581"/>
              <a:gd name="connsiteY44" fmla="*/ 1714500 h 1802465"/>
              <a:gd name="connsiteX45" fmla="*/ 733689 w 1542581"/>
              <a:gd name="connsiteY45" fmla="*/ 1688123 h 1802465"/>
              <a:gd name="connsiteX46" fmla="*/ 680935 w 1542581"/>
              <a:gd name="connsiteY46" fmla="*/ 1661746 h 1802465"/>
              <a:gd name="connsiteX47" fmla="*/ 100643 w 1542581"/>
              <a:gd name="connsiteY47" fmla="*/ 1652954 h 1802465"/>
              <a:gd name="connsiteX48" fmla="*/ 65474 w 1542581"/>
              <a:gd name="connsiteY48" fmla="*/ 1635369 h 1802465"/>
              <a:gd name="connsiteX49" fmla="*/ 3928 w 1542581"/>
              <a:gd name="connsiteY49" fmla="*/ 1626577 h 1802465"/>
              <a:gd name="connsiteX50" fmla="*/ 12720 w 1542581"/>
              <a:gd name="connsiteY50" fmla="*/ 1591407 h 1802465"/>
              <a:gd name="connsiteX51" fmla="*/ 65474 w 1542581"/>
              <a:gd name="connsiteY51" fmla="*/ 1573823 h 1802465"/>
              <a:gd name="connsiteX52" fmla="*/ 144605 w 1542581"/>
              <a:gd name="connsiteY52" fmla="*/ 1556238 h 1802465"/>
              <a:gd name="connsiteX53" fmla="*/ 294074 w 1542581"/>
              <a:gd name="connsiteY53" fmla="*/ 1512277 h 1802465"/>
              <a:gd name="connsiteX54" fmla="*/ 329243 w 1542581"/>
              <a:gd name="connsiteY54" fmla="*/ 1494692 h 1802465"/>
              <a:gd name="connsiteX55" fmla="*/ 399581 w 1542581"/>
              <a:gd name="connsiteY55" fmla="*/ 1468315 h 1802465"/>
              <a:gd name="connsiteX56" fmla="*/ 434751 w 1542581"/>
              <a:gd name="connsiteY56" fmla="*/ 1459523 h 1802465"/>
              <a:gd name="connsiteX57" fmla="*/ 469920 w 1542581"/>
              <a:gd name="connsiteY57" fmla="*/ 1441938 h 1802465"/>
              <a:gd name="connsiteX58" fmla="*/ 531466 w 1542581"/>
              <a:gd name="connsiteY58" fmla="*/ 1424354 h 1802465"/>
              <a:gd name="connsiteX59" fmla="*/ 557843 w 1542581"/>
              <a:gd name="connsiteY59" fmla="*/ 1406769 h 1802465"/>
              <a:gd name="connsiteX60" fmla="*/ 610597 w 1542581"/>
              <a:gd name="connsiteY60" fmla="*/ 1389184 h 1802465"/>
              <a:gd name="connsiteX61" fmla="*/ 680935 w 1542581"/>
              <a:gd name="connsiteY61" fmla="*/ 1362807 h 1802465"/>
              <a:gd name="connsiteX62" fmla="*/ 733689 w 1542581"/>
              <a:gd name="connsiteY62" fmla="*/ 1327638 h 1802465"/>
              <a:gd name="connsiteX63" fmla="*/ 760066 w 1542581"/>
              <a:gd name="connsiteY63" fmla="*/ 1310054 h 1802465"/>
              <a:gd name="connsiteX64" fmla="*/ 777651 w 1542581"/>
              <a:gd name="connsiteY64" fmla="*/ 1257300 h 1802465"/>
              <a:gd name="connsiteX65" fmla="*/ 760066 w 1542581"/>
              <a:gd name="connsiteY65" fmla="*/ 1134207 h 1802465"/>
              <a:gd name="connsiteX66" fmla="*/ 751274 w 1542581"/>
              <a:gd name="connsiteY66" fmla="*/ 993530 h 1802465"/>
              <a:gd name="connsiteX67" fmla="*/ 742481 w 1542581"/>
              <a:gd name="connsiteY67" fmla="*/ 949569 h 1802465"/>
              <a:gd name="connsiteX68" fmla="*/ 707312 w 1542581"/>
              <a:gd name="connsiteY68" fmla="*/ 888023 h 1802465"/>
              <a:gd name="connsiteX69" fmla="*/ 680935 w 1542581"/>
              <a:gd name="connsiteY69" fmla="*/ 879230 h 1802465"/>
              <a:gd name="connsiteX70" fmla="*/ 645766 w 1542581"/>
              <a:gd name="connsiteY70" fmla="*/ 844061 h 1802465"/>
              <a:gd name="connsiteX71" fmla="*/ 601805 w 1542581"/>
              <a:gd name="connsiteY71" fmla="*/ 835269 h 1802465"/>
              <a:gd name="connsiteX72" fmla="*/ 575428 w 1542581"/>
              <a:gd name="connsiteY72" fmla="*/ 817684 h 1802465"/>
              <a:gd name="connsiteX73" fmla="*/ 540258 w 1542581"/>
              <a:gd name="connsiteY73" fmla="*/ 808892 h 1802465"/>
              <a:gd name="connsiteX74" fmla="*/ 513881 w 1542581"/>
              <a:gd name="connsiteY74" fmla="*/ 800100 h 1802465"/>
              <a:gd name="connsiteX75" fmla="*/ 487505 w 1542581"/>
              <a:gd name="connsiteY75" fmla="*/ 782515 h 1802465"/>
              <a:gd name="connsiteX76" fmla="*/ 461128 w 1542581"/>
              <a:gd name="connsiteY76" fmla="*/ 773723 h 1802465"/>
              <a:gd name="connsiteX77" fmla="*/ 408374 w 1542581"/>
              <a:gd name="connsiteY77" fmla="*/ 738554 h 1802465"/>
              <a:gd name="connsiteX78" fmla="*/ 381997 w 1542581"/>
              <a:gd name="connsiteY78" fmla="*/ 720969 h 1802465"/>
              <a:gd name="connsiteX79" fmla="*/ 355620 w 1542581"/>
              <a:gd name="connsiteY79" fmla="*/ 712177 h 1802465"/>
              <a:gd name="connsiteX80" fmla="*/ 338035 w 1542581"/>
              <a:gd name="connsiteY80" fmla="*/ 677007 h 1802465"/>
              <a:gd name="connsiteX81" fmla="*/ 329243 w 1542581"/>
              <a:gd name="connsiteY81" fmla="*/ 597877 h 1802465"/>
              <a:gd name="connsiteX82" fmla="*/ 320451 w 1542581"/>
              <a:gd name="connsiteY82" fmla="*/ 395654 h 1802465"/>
              <a:gd name="connsiteX83" fmla="*/ 294074 w 1542581"/>
              <a:gd name="connsiteY83" fmla="*/ 386861 h 180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542581" h="1802465">
                <a:moveTo>
                  <a:pt x="1542581" y="0"/>
                </a:moveTo>
                <a:cubicBezTo>
                  <a:pt x="1524997" y="17585"/>
                  <a:pt x="1509247" y="37219"/>
                  <a:pt x="1489828" y="52754"/>
                </a:cubicBezTo>
                <a:cubicBezTo>
                  <a:pt x="1460112" y="76527"/>
                  <a:pt x="1429702" y="73353"/>
                  <a:pt x="1393112" y="79130"/>
                </a:cubicBezTo>
                <a:cubicBezTo>
                  <a:pt x="1357894" y="84691"/>
                  <a:pt x="1322195" y="88068"/>
                  <a:pt x="1287605" y="96715"/>
                </a:cubicBezTo>
                <a:cubicBezTo>
                  <a:pt x="1232330" y="110533"/>
                  <a:pt x="1264398" y="103798"/>
                  <a:pt x="1190889" y="114300"/>
                </a:cubicBezTo>
                <a:cubicBezTo>
                  <a:pt x="1167443" y="126023"/>
                  <a:pt x="1142362" y="134928"/>
                  <a:pt x="1120551" y="149469"/>
                </a:cubicBezTo>
                <a:cubicBezTo>
                  <a:pt x="1111759" y="155331"/>
                  <a:pt x="1104068" y="163344"/>
                  <a:pt x="1094174" y="167054"/>
                </a:cubicBezTo>
                <a:cubicBezTo>
                  <a:pt x="1080181" y="172301"/>
                  <a:pt x="1064866" y="172915"/>
                  <a:pt x="1050212" y="175846"/>
                </a:cubicBezTo>
                <a:lnTo>
                  <a:pt x="1032628" y="246184"/>
                </a:lnTo>
                <a:cubicBezTo>
                  <a:pt x="1029697" y="257907"/>
                  <a:pt x="1027656" y="269890"/>
                  <a:pt x="1023835" y="281354"/>
                </a:cubicBezTo>
                <a:lnTo>
                  <a:pt x="1015043" y="307730"/>
                </a:lnTo>
                <a:cubicBezTo>
                  <a:pt x="1012112" y="348761"/>
                  <a:pt x="1011057" y="389969"/>
                  <a:pt x="1006251" y="430823"/>
                </a:cubicBezTo>
                <a:cubicBezTo>
                  <a:pt x="1005168" y="440028"/>
                  <a:pt x="1004012" y="450647"/>
                  <a:pt x="997458" y="457200"/>
                </a:cubicBezTo>
                <a:cubicBezTo>
                  <a:pt x="990905" y="463753"/>
                  <a:pt x="979873" y="463061"/>
                  <a:pt x="971081" y="465992"/>
                </a:cubicBezTo>
                <a:cubicBezTo>
                  <a:pt x="953497" y="477715"/>
                  <a:pt x="938377" y="494477"/>
                  <a:pt x="918328" y="501161"/>
                </a:cubicBezTo>
                <a:cubicBezTo>
                  <a:pt x="879517" y="514099"/>
                  <a:pt x="900241" y="505809"/>
                  <a:pt x="856781" y="527538"/>
                </a:cubicBezTo>
                <a:lnTo>
                  <a:pt x="795235" y="589084"/>
                </a:lnTo>
                <a:cubicBezTo>
                  <a:pt x="780581" y="603738"/>
                  <a:pt x="764220" y="616864"/>
                  <a:pt x="751274" y="633046"/>
                </a:cubicBezTo>
                <a:cubicBezTo>
                  <a:pt x="739551" y="647700"/>
                  <a:pt x="730131" y="664540"/>
                  <a:pt x="716105" y="677007"/>
                </a:cubicBezTo>
                <a:cubicBezTo>
                  <a:pt x="703332" y="688360"/>
                  <a:pt x="684845" y="691952"/>
                  <a:pt x="672143" y="703384"/>
                </a:cubicBezTo>
                <a:cubicBezTo>
                  <a:pt x="655129" y="718697"/>
                  <a:pt x="644367" y="739952"/>
                  <a:pt x="628181" y="756138"/>
                </a:cubicBezTo>
                <a:cubicBezTo>
                  <a:pt x="609248" y="775071"/>
                  <a:pt x="582218" y="789653"/>
                  <a:pt x="557843" y="800100"/>
                </a:cubicBezTo>
                <a:cubicBezTo>
                  <a:pt x="549324" y="803751"/>
                  <a:pt x="540258" y="805961"/>
                  <a:pt x="531466" y="808892"/>
                </a:cubicBezTo>
                <a:cubicBezTo>
                  <a:pt x="481069" y="884485"/>
                  <a:pt x="548174" y="795526"/>
                  <a:pt x="487505" y="844061"/>
                </a:cubicBezTo>
                <a:cubicBezTo>
                  <a:pt x="464849" y="862185"/>
                  <a:pt x="446474" y="885092"/>
                  <a:pt x="425958" y="905607"/>
                </a:cubicBezTo>
                <a:cubicBezTo>
                  <a:pt x="418486" y="913079"/>
                  <a:pt x="408373" y="917330"/>
                  <a:pt x="399581" y="923192"/>
                </a:cubicBezTo>
                <a:cubicBezTo>
                  <a:pt x="376844" y="957299"/>
                  <a:pt x="380543" y="947826"/>
                  <a:pt x="364412" y="993530"/>
                </a:cubicBezTo>
                <a:cubicBezTo>
                  <a:pt x="352074" y="1028488"/>
                  <a:pt x="329243" y="1099038"/>
                  <a:pt x="329243" y="1099038"/>
                </a:cubicBezTo>
                <a:cubicBezTo>
                  <a:pt x="326312" y="1116623"/>
                  <a:pt x="324775" y="1134497"/>
                  <a:pt x="320451" y="1151792"/>
                </a:cubicBezTo>
                <a:cubicBezTo>
                  <a:pt x="315955" y="1169774"/>
                  <a:pt x="302866" y="1204546"/>
                  <a:pt x="302866" y="1204546"/>
                </a:cubicBezTo>
                <a:cubicBezTo>
                  <a:pt x="305797" y="1148861"/>
                  <a:pt x="294025" y="1090392"/>
                  <a:pt x="311658" y="1037492"/>
                </a:cubicBezTo>
                <a:cubicBezTo>
                  <a:pt x="317520" y="1019907"/>
                  <a:pt x="364412" y="1019907"/>
                  <a:pt x="364412" y="1019907"/>
                </a:cubicBezTo>
                <a:cubicBezTo>
                  <a:pt x="402512" y="1025769"/>
                  <a:pt x="443780" y="1021190"/>
                  <a:pt x="478712" y="1037492"/>
                </a:cubicBezTo>
                <a:cubicBezTo>
                  <a:pt x="493014" y="1044166"/>
                  <a:pt x="492230" y="1066204"/>
                  <a:pt x="496297" y="1081454"/>
                </a:cubicBezTo>
                <a:cubicBezTo>
                  <a:pt x="503998" y="1110333"/>
                  <a:pt x="513881" y="1169377"/>
                  <a:pt x="513881" y="1169377"/>
                </a:cubicBezTo>
                <a:cubicBezTo>
                  <a:pt x="510950" y="1263161"/>
                  <a:pt x="513102" y="1357243"/>
                  <a:pt x="505089" y="1450730"/>
                </a:cubicBezTo>
                <a:cubicBezTo>
                  <a:pt x="504187" y="1461258"/>
                  <a:pt x="491569" y="1467353"/>
                  <a:pt x="487505" y="1477107"/>
                </a:cubicBezTo>
                <a:cubicBezTo>
                  <a:pt x="411214" y="1660208"/>
                  <a:pt x="495138" y="1488219"/>
                  <a:pt x="443543" y="1591407"/>
                </a:cubicBezTo>
                <a:cubicBezTo>
                  <a:pt x="440612" y="1606061"/>
                  <a:pt x="438376" y="1620871"/>
                  <a:pt x="434751" y="1635369"/>
                </a:cubicBezTo>
                <a:cubicBezTo>
                  <a:pt x="432503" y="1644360"/>
                  <a:pt x="425958" y="1652478"/>
                  <a:pt x="425958" y="1661746"/>
                </a:cubicBezTo>
                <a:cubicBezTo>
                  <a:pt x="425958" y="1696619"/>
                  <a:pt x="429704" y="1722921"/>
                  <a:pt x="461128" y="1740877"/>
                </a:cubicBezTo>
                <a:cubicBezTo>
                  <a:pt x="471620" y="1746872"/>
                  <a:pt x="484574" y="1746738"/>
                  <a:pt x="496297" y="1749669"/>
                </a:cubicBezTo>
                <a:cubicBezTo>
                  <a:pt x="519743" y="1764323"/>
                  <a:pt x="540563" y="1784428"/>
                  <a:pt x="566635" y="1793630"/>
                </a:cubicBezTo>
                <a:cubicBezTo>
                  <a:pt x="618262" y="1811851"/>
                  <a:pt x="725294" y="1796742"/>
                  <a:pt x="768858" y="1793630"/>
                </a:cubicBezTo>
                <a:cubicBezTo>
                  <a:pt x="765927" y="1767253"/>
                  <a:pt x="768458" y="1739677"/>
                  <a:pt x="760066" y="1714500"/>
                </a:cubicBezTo>
                <a:cubicBezTo>
                  <a:pt x="756134" y="1702704"/>
                  <a:pt x="743241" y="1696083"/>
                  <a:pt x="733689" y="1688123"/>
                </a:cubicBezTo>
                <a:cubicBezTo>
                  <a:pt x="722368" y="1678688"/>
                  <a:pt x="697369" y="1662222"/>
                  <a:pt x="680935" y="1661746"/>
                </a:cubicBezTo>
                <a:cubicBezTo>
                  <a:pt x="487563" y="1656141"/>
                  <a:pt x="294074" y="1655885"/>
                  <a:pt x="100643" y="1652954"/>
                </a:cubicBezTo>
                <a:cubicBezTo>
                  <a:pt x="88920" y="1647092"/>
                  <a:pt x="78119" y="1638818"/>
                  <a:pt x="65474" y="1635369"/>
                </a:cubicBezTo>
                <a:cubicBezTo>
                  <a:pt x="45481" y="1629916"/>
                  <a:pt x="19848" y="1639844"/>
                  <a:pt x="3928" y="1626577"/>
                </a:cubicBezTo>
                <a:cubicBezTo>
                  <a:pt x="-5355" y="1618841"/>
                  <a:pt x="3545" y="1599271"/>
                  <a:pt x="12720" y="1591407"/>
                </a:cubicBezTo>
                <a:cubicBezTo>
                  <a:pt x="26793" y="1579344"/>
                  <a:pt x="47298" y="1577458"/>
                  <a:pt x="65474" y="1573823"/>
                </a:cubicBezTo>
                <a:cubicBezTo>
                  <a:pt x="121284" y="1562660"/>
                  <a:pt x="94937" y="1568654"/>
                  <a:pt x="144605" y="1556238"/>
                </a:cubicBezTo>
                <a:cubicBezTo>
                  <a:pt x="233104" y="1503138"/>
                  <a:pt x="142574" y="1550152"/>
                  <a:pt x="294074" y="1512277"/>
                </a:cubicBezTo>
                <a:cubicBezTo>
                  <a:pt x="306789" y="1509098"/>
                  <a:pt x="317266" y="1500015"/>
                  <a:pt x="329243" y="1494692"/>
                </a:cubicBezTo>
                <a:cubicBezTo>
                  <a:pt x="345964" y="1487260"/>
                  <a:pt x="379280" y="1474115"/>
                  <a:pt x="399581" y="1468315"/>
                </a:cubicBezTo>
                <a:cubicBezTo>
                  <a:pt x="411200" y="1464995"/>
                  <a:pt x="423028" y="1462454"/>
                  <a:pt x="434751" y="1459523"/>
                </a:cubicBezTo>
                <a:cubicBezTo>
                  <a:pt x="446474" y="1453661"/>
                  <a:pt x="457873" y="1447101"/>
                  <a:pt x="469920" y="1441938"/>
                </a:cubicBezTo>
                <a:cubicBezTo>
                  <a:pt x="487577" y="1434371"/>
                  <a:pt x="513622" y="1428815"/>
                  <a:pt x="531466" y="1424354"/>
                </a:cubicBezTo>
                <a:cubicBezTo>
                  <a:pt x="540258" y="1418492"/>
                  <a:pt x="548187" y="1411061"/>
                  <a:pt x="557843" y="1406769"/>
                </a:cubicBezTo>
                <a:cubicBezTo>
                  <a:pt x="574781" y="1399241"/>
                  <a:pt x="595174" y="1399466"/>
                  <a:pt x="610597" y="1389184"/>
                </a:cubicBezTo>
                <a:cubicBezTo>
                  <a:pt x="649408" y="1363311"/>
                  <a:pt x="626612" y="1373673"/>
                  <a:pt x="680935" y="1362807"/>
                </a:cubicBezTo>
                <a:lnTo>
                  <a:pt x="733689" y="1327638"/>
                </a:lnTo>
                <a:lnTo>
                  <a:pt x="760066" y="1310054"/>
                </a:lnTo>
                <a:cubicBezTo>
                  <a:pt x="765928" y="1292469"/>
                  <a:pt x="780272" y="1275650"/>
                  <a:pt x="777651" y="1257300"/>
                </a:cubicBezTo>
                <a:lnTo>
                  <a:pt x="760066" y="1134207"/>
                </a:lnTo>
                <a:cubicBezTo>
                  <a:pt x="757135" y="1087315"/>
                  <a:pt x="755729" y="1040302"/>
                  <a:pt x="751274" y="993530"/>
                </a:cubicBezTo>
                <a:cubicBezTo>
                  <a:pt x="749857" y="978653"/>
                  <a:pt x="746106" y="964067"/>
                  <a:pt x="742481" y="949569"/>
                </a:cubicBezTo>
                <a:cubicBezTo>
                  <a:pt x="736483" y="925580"/>
                  <a:pt x="727505" y="904850"/>
                  <a:pt x="707312" y="888023"/>
                </a:cubicBezTo>
                <a:cubicBezTo>
                  <a:pt x="700192" y="882090"/>
                  <a:pt x="689727" y="882161"/>
                  <a:pt x="680935" y="879230"/>
                </a:cubicBezTo>
                <a:cubicBezTo>
                  <a:pt x="669212" y="867507"/>
                  <a:pt x="660259" y="852112"/>
                  <a:pt x="645766" y="844061"/>
                </a:cubicBezTo>
                <a:cubicBezTo>
                  <a:pt x="632703" y="836804"/>
                  <a:pt x="615797" y="840516"/>
                  <a:pt x="601805" y="835269"/>
                </a:cubicBezTo>
                <a:cubicBezTo>
                  <a:pt x="591911" y="831559"/>
                  <a:pt x="585141" y="821847"/>
                  <a:pt x="575428" y="817684"/>
                </a:cubicBezTo>
                <a:cubicBezTo>
                  <a:pt x="564321" y="812924"/>
                  <a:pt x="551877" y="812212"/>
                  <a:pt x="540258" y="808892"/>
                </a:cubicBezTo>
                <a:cubicBezTo>
                  <a:pt x="531347" y="806346"/>
                  <a:pt x="522673" y="803031"/>
                  <a:pt x="513881" y="800100"/>
                </a:cubicBezTo>
                <a:cubicBezTo>
                  <a:pt x="505089" y="794238"/>
                  <a:pt x="496956" y="787241"/>
                  <a:pt x="487505" y="782515"/>
                </a:cubicBezTo>
                <a:cubicBezTo>
                  <a:pt x="479216" y="778370"/>
                  <a:pt x="468839" y="778864"/>
                  <a:pt x="461128" y="773723"/>
                </a:cubicBezTo>
                <a:cubicBezTo>
                  <a:pt x="395267" y="729816"/>
                  <a:pt x="471092" y="759459"/>
                  <a:pt x="408374" y="738554"/>
                </a:cubicBezTo>
                <a:cubicBezTo>
                  <a:pt x="399582" y="732692"/>
                  <a:pt x="391449" y="725695"/>
                  <a:pt x="381997" y="720969"/>
                </a:cubicBezTo>
                <a:cubicBezTo>
                  <a:pt x="373708" y="716824"/>
                  <a:pt x="362173" y="718730"/>
                  <a:pt x="355620" y="712177"/>
                </a:cubicBezTo>
                <a:cubicBezTo>
                  <a:pt x="346352" y="702909"/>
                  <a:pt x="343897" y="688730"/>
                  <a:pt x="338035" y="677007"/>
                </a:cubicBezTo>
                <a:cubicBezTo>
                  <a:pt x="335104" y="650630"/>
                  <a:pt x="330898" y="624364"/>
                  <a:pt x="329243" y="597877"/>
                </a:cubicBezTo>
                <a:cubicBezTo>
                  <a:pt x="325034" y="530537"/>
                  <a:pt x="328185" y="462681"/>
                  <a:pt x="320451" y="395654"/>
                </a:cubicBezTo>
                <a:cubicBezTo>
                  <a:pt x="313488" y="335310"/>
                  <a:pt x="298750" y="377509"/>
                  <a:pt x="294074" y="386861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83882" y="2195236"/>
            <a:ext cx="1406807" cy="3385342"/>
          </a:xfrm>
          <a:custGeom>
            <a:avLst/>
            <a:gdLst>
              <a:gd name="connsiteX0" fmla="*/ 87923 w 1406807"/>
              <a:gd name="connsiteY0" fmla="*/ 0 h 3385342"/>
              <a:gd name="connsiteX1" fmla="*/ 114300 w 1406807"/>
              <a:gd name="connsiteY1" fmla="*/ 184639 h 3385342"/>
              <a:gd name="connsiteX2" fmla="*/ 123092 w 1406807"/>
              <a:gd name="connsiteY2" fmla="*/ 219808 h 3385342"/>
              <a:gd name="connsiteX3" fmla="*/ 175846 w 1406807"/>
              <a:gd name="connsiteY3" fmla="*/ 272562 h 3385342"/>
              <a:gd name="connsiteX4" fmla="*/ 211015 w 1406807"/>
              <a:gd name="connsiteY4" fmla="*/ 360485 h 3385342"/>
              <a:gd name="connsiteX5" fmla="*/ 228600 w 1406807"/>
              <a:gd name="connsiteY5" fmla="*/ 386862 h 3385342"/>
              <a:gd name="connsiteX6" fmla="*/ 237392 w 1406807"/>
              <a:gd name="connsiteY6" fmla="*/ 422031 h 3385342"/>
              <a:gd name="connsiteX7" fmla="*/ 254976 w 1406807"/>
              <a:gd name="connsiteY7" fmla="*/ 474785 h 3385342"/>
              <a:gd name="connsiteX8" fmla="*/ 263769 w 1406807"/>
              <a:gd name="connsiteY8" fmla="*/ 518746 h 3385342"/>
              <a:gd name="connsiteX9" fmla="*/ 272561 w 1406807"/>
              <a:gd name="connsiteY9" fmla="*/ 606669 h 3385342"/>
              <a:gd name="connsiteX10" fmla="*/ 281353 w 1406807"/>
              <a:gd name="connsiteY10" fmla="*/ 659423 h 3385342"/>
              <a:gd name="connsiteX11" fmla="*/ 263769 w 1406807"/>
              <a:gd name="connsiteY11" fmla="*/ 861646 h 3385342"/>
              <a:gd name="connsiteX12" fmla="*/ 254976 w 1406807"/>
              <a:gd name="connsiteY12" fmla="*/ 888023 h 3385342"/>
              <a:gd name="connsiteX13" fmla="*/ 246184 w 1406807"/>
              <a:gd name="connsiteY13" fmla="*/ 949569 h 3385342"/>
              <a:gd name="connsiteX14" fmla="*/ 219807 w 1406807"/>
              <a:gd name="connsiteY14" fmla="*/ 975946 h 3385342"/>
              <a:gd name="connsiteX15" fmla="*/ 193430 w 1406807"/>
              <a:gd name="connsiteY15" fmla="*/ 1028700 h 3385342"/>
              <a:gd name="connsiteX16" fmla="*/ 175846 w 1406807"/>
              <a:gd name="connsiteY16" fmla="*/ 1055077 h 3385342"/>
              <a:gd name="connsiteX17" fmla="*/ 167053 w 1406807"/>
              <a:gd name="connsiteY17" fmla="*/ 1090246 h 3385342"/>
              <a:gd name="connsiteX18" fmla="*/ 114300 w 1406807"/>
              <a:gd name="connsiteY18" fmla="*/ 1178169 h 3385342"/>
              <a:gd name="connsiteX19" fmla="*/ 96715 w 1406807"/>
              <a:gd name="connsiteY19" fmla="*/ 1222131 h 3385342"/>
              <a:gd name="connsiteX20" fmla="*/ 79130 w 1406807"/>
              <a:gd name="connsiteY20" fmla="*/ 1283677 h 3385342"/>
              <a:gd name="connsiteX21" fmla="*/ 35169 w 1406807"/>
              <a:gd name="connsiteY21" fmla="*/ 1354016 h 3385342"/>
              <a:gd name="connsiteX22" fmla="*/ 0 w 1406807"/>
              <a:gd name="connsiteY22" fmla="*/ 1406769 h 3385342"/>
              <a:gd name="connsiteX23" fmla="*/ 26376 w 1406807"/>
              <a:gd name="connsiteY23" fmla="*/ 1415562 h 3385342"/>
              <a:gd name="connsiteX24" fmla="*/ 140676 w 1406807"/>
              <a:gd name="connsiteY24" fmla="*/ 1433146 h 3385342"/>
              <a:gd name="connsiteX25" fmla="*/ 263769 w 1406807"/>
              <a:gd name="connsiteY25" fmla="*/ 1485900 h 3385342"/>
              <a:gd name="connsiteX26" fmla="*/ 325315 w 1406807"/>
              <a:gd name="connsiteY26" fmla="*/ 1512277 h 3385342"/>
              <a:gd name="connsiteX27" fmla="*/ 430823 w 1406807"/>
              <a:gd name="connsiteY27" fmla="*/ 1608993 h 3385342"/>
              <a:gd name="connsiteX28" fmla="*/ 589084 w 1406807"/>
              <a:gd name="connsiteY28" fmla="*/ 1688123 h 3385342"/>
              <a:gd name="connsiteX29" fmla="*/ 703384 w 1406807"/>
              <a:gd name="connsiteY29" fmla="*/ 1767254 h 3385342"/>
              <a:gd name="connsiteX30" fmla="*/ 756138 w 1406807"/>
              <a:gd name="connsiteY30" fmla="*/ 1802423 h 3385342"/>
              <a:gd name="connsiteX31" fmla="*/ 720969 w 1406807"/>
              <a:gd name="connsiteY31" fmla="*/ 1881554 h 3385342"/>
              <a:gd name="connsiteX32" fmla="*/ 694592 w 1406807"/>
              <a:gd name="connsiteY32" fmla="*/ 1934308 h 3385342"/>
              <a:gd name="connsiteX33" fmla="*/ 615461 w 1406807"/>
              <a:gd name="connsiteY33" fmla="*/ 2233246 h 3385342"/>
              <a:gd name="connsiteX34" fmla="*/ 545123 w 1406807"/>
              <a:gd name="connsiteY34" fmla="*/ 2470639 h 3385342"/>
              <a:gd name="connsiteX35" fmla="*/ 536330 w 1406807"/>
              <a:gd name="connsiteY35" fmla="*/ 2514600 h 3385342"/>
              <a:gd name="connsiteX36" fmla="*/ 527538 w 1406807"/>
              <a:gd name="connsiteY36" fmla="*/ 2540977 h 3385342"/>
              <a:gd name="connsiteX37" fmla="*/ 501161 w 1406807"/>
              <a:gd name="connsiteY37" fmla="*/ 2523393 h 3385342"/>
              <a:gd name="connsiteX38" fmla="*/ 465992 w 1406807"/>
              <a:gd name="connsiteY38" fmla="*/ 2532185 h 3385342"/>
              <a:gd name="connsiteX39" fmla="*/ 430823 w 1406807"/>
              <a:gd name="connsiteY39" fmla="*/ 2558562 h 3385342"/>
              <a:gd name="connsiteX40" fmla="*/ 386861 w 1406807"/>
              <a:gd name="connsiteY40" fmla="*/ 2584939 h 3385342"/>
              <a:gd name="connsiteX41" fmla="*/ 334107 w 1406807"/>
              <a:gd name="connsiteY41" fmla="*/ 2602523 h 3385342"/>
              <a:gd name="connsiteX42" fmla="*/ 263769 w 1406807"/>
              <a:gd name="connsiteY42" fmla="*/ 2628900 h 3385342"/>
              <a:gd name="connsiteX43" fmla="*/ 202223 w 1406807"/>
              <a:gd name="connsiteY43" fmla="*/ 2655277 h 3385342"/>
              <a:gd name="connsiteX44" fmla="*/ 175846 w 1406807"/>
              <a:gd name="connsiteY44" fmla="*/ 2672862 h 3385342"/>
              <a:gd name="connsiteX45" fmla="*/ 114300 w 1406807"/>
              <a:gd name="connsiteY45" fmla="*/ 2725616 h 3385342"/>
              <a:gd name="connsiteX46" fmla="*/ 105507 w 1406807"/>
              <a:gd name="connsiteY46" fmla="*/ 2751993 h 3385342"/>
              <a:gd name="connsiteX47" fmla="*/ 131884 w 1406807"/>
              <a:gd name="connsiteY47" fmla="*/ 2778369 h 3385342"/>
              <a:gd name="connsiteX48" fmla="*/ 149469 w 1406807"/>
              <a:gd name="connsiteY48" fmla="*/ 2804746 h 3385342"/>
              <a:gd name="connsiteX49" fmla="*/ 158261 w 1406807"/>
              <a:gd name="connsiteY49" fmla="*/ 2839916 h 3385342"/>
              <a:gd name="connsiteX50" fmla="*/ 184638 w 1406807"/>
              <a:gd name="connsiteY50" fmla="*/ 2892669 h 3385342"/>
              <a:gd name="connsiteX51" fmla="*/ 211015 w 1406807"/>
              <a:gd name="connsiteY51" fmla="*/ 2910254 h 3385342"/>
              <a:gd name="connsiteX52" fmla="*/ 246184 w 1406807"/>
              <a:gd name="connsiteY52" fmla="*/ 2963008 h 3385342"/>
              <a:gd name="connsiteX53" fmla="*/ 228600 w 1406807"/>
              <a:gd name="connsiteY53" fmla="*/ 3094893 h 3385342"/>
              <a:gd name="connsiteX54" fmla="*/ 202223 w 1406807"/>
              <a:gd name="connsiteY54" fmla="*/ 3130062 h 3385342"/>
              <a:gd name="connsiteX55" fmla="*/ 131884 w 1406807"/>
              <a:gd name="connsiteY55" fmla="*/ 3209193 h 3385342"/>
              <a:gd name="connsiteX56" fmla="*/ 105507 w 1406807"/>
              <a:gd name="connsiteY56" fmla="*/ 3235569 h 3385342"/>
              <a:gd name="connsiteX57" fmla="*/ 79130 w 1406807"/>
              <a:gd name="connsiteY57" fmla="*/ 3244362 h 3385342"/>
              <a:gd name="connsiteX58" fmla="*/ 43961 w 1406807"/>
              <a:gd name="connsiteY58" fmla="*/ 3261946 h 3385342"/>
              <a:gd name="connsiteX59" fmla="*/ 26376 w 1406807"/>
              <a:gd name="connsiteY59" fmla="*/ 3288323 h 3385342"/>
              <a:gd name="connsiteX60" fmla="*/ 52753 w 1406807"/>
              <a:gd name="connsiteY60" fmla="*/ 3314700 h 3385342"/>
              <a:gd name="connsiteX61" fmla="*/ 219807 w 1406807"/>
              <a:gd name="connsiteY61" fmla="*/ 3367454 h 3385342"/>
              <a:gd name="connsiteX62" fmla="*/ 298938 w 1406807"/>
              <a:gd name="connsiteY62" fmla="*/ 3385039 h 3385342"/>
              <a:gd name="connsiteX63" fmla="*/ 422030 w 1406807"/>
              <a:gd name="connsiteY63" fmla="*/ 3358662 h 3385342"/>
              <a:gd name="connsiteX64" fmla="*/ 465992 w 1406807"/>
              <a:gd name="connsiteY64" fmla="*/ 3332285 h 3385342"/>
              <a:gd name="connsiteX65" fmla="*/ 518746 w 1406807"/>
              <a:gd name="connsiteY65" fmla="*/ 3305908 h 3385342"/>
              <a:gd name="connsiteX66" fmla="*/ 553915 w 1406807"/>
              <a:gd name="connsiteY66" fmla="*/ 3270739 h 3385342"/>
              <a:gd name="connsiteX67" fmla="*/ 606669 w 1406807"/>
              <a:gd name="connsiteY67" fmla="*/ 3253154 h 3385342"/>
              <a:gd name="connsiteX68" fmla="*/ 694592 w 1406807"/>
              <a:gd name="connsiteY68" fmla="*/ 3209193 h 3385342"/>
              <a:gd name="connsiteX69" fmla="*/ 729761 w 1406807"/>
              <a:gd name="connsiteY69" fmla="*/ 3191608 h 3385342"/>
              <a:gd name="connsiteX70" fmla="*/ 756138 w 1406807"/>
              <a:gd name="connsiteY70" fmla="*/ 3174023 h 3385342"/>
              <a:gd name="connsiteX71" fmla="*/ 791307 w 1406807"/>
              <a:gd name="connsiteY71" fmla="*/ 3165231 h 3385342"/>
              <a:gd name="connsiteX72" fmla="*/ 826476 w 1406807"/>
              <a:gd name="connsiteY72" fmla="*/ 3112477 h 3385342"/>
              <a:gd name="connsiteX73" fmla="*/ 888023 w 1406807"/>
              <a:gd name="connsiteY73" fmla="*/ 3015762 h 3385342"/>
              <a:gd name="connsiteX74" fmla="*/ 949569 w 1406807"/>
              <a:gd name="connsiteY74" fmla="*/ 2910254 h 3385342"/>
              <a:gd name="connsiteX75" fmla="*/ 975946 w 1406807"/>
              <a:gd name="connsiteY75" fmla="*/ 2901462 h 3385342"/>
              <a:gd name="connsiteX76" fmla="*/ 1072661 w 1406807"/>
              <a:gd name="connsiteY76" fmla="*/ 2892669 h 3385342"/>
              <a:gd name="connsiteX77" fmla="*/ 1099038 w 1406807"/>
              <a:gd name="connsiteY77" fmla="*/ 2919046 h 3385342"/>
              <a:gd name="connsiteX78" fmla="*/ 1143000 w 1406807"/>
              <a:gd name="connsiteY78" fmla="*/ 2945423 h 3385342"/>
              <a:gd name="connsiteX79" fmla="*/ 1204546 w 1406807"/>
              <a:gd name="connsiteY79" fmla="*/ 2989385 h 3385342"/>
              <a:gd name="connsiteX80" fmla="*/ 1274884 w 1406807"/>
              <a:gd name="connsiteY80" fmla="*/ 3024554 h 3385342"/>
              <a:gd name="connsiteX81" fmla="*/ 1371600 w 1406807"/>
              <a:gd name="connsiteY81" fmla="*/ 3042139 h 3385342"/>
              <a:gd name="connsiteX82" fmla="*/ 1406769 w 1406807"/>
              <a:gd name="connsiteY82" fmla="*/ 3050931 h 338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406807" h="3385342">
                <a:moveTo>
                  <a:pt x="87923" y="0"/>
                </a:moveTo>
                <a:cubicBezTo>
                  <a:pt x="104552" y="282702"/>
                  <a:pt x="72539" y="73276"/>
                  <a:pt x="114300" y="184639"/>
                </a:cubicBezTo>
                <a:cubicBezTo>
                  <a:pt x="118543" y="195953"/>
                  <a:pt x="117688" y="209000"/>
                  <a:pt x="123092" y="219808"/>
                </a:cubicBezTo>
                <a:cubicBezTo>
                  <a:pt x="139450" y="252524"/>
                  <a:pt x="149073" y="254713"/>
                  <a:pt x="175846" y="272562"/>
                </a:cubicBezTo>
                <a:cubicBezTo>
                  <a:pt x="215413" y="331914"/>
                  <a:pt x="170037" y="258043"/>
                  <a:pt x="211015" y="360485"/>
                </a:cubicBezTo>
                <a:cubicBezTo>
                  <a:pt x="214940" y="370296"/>
                  <a:pt x="222738" y="378070"/>
                  <a:pt x="228600" y="386862"/>
                </a:cubicBezTo>
                <a:cubicBezTo>
                  <a:pt x="231531" y="398585"/>
                  <a:pt x="233920" y="410457"/>
                  <a:pt x="237392" y="422031"/>
                </a:cubicBezTo>
                <a:cubicBezTo>
                  <a:pt x="242718" y="439785"/>
                  <a:pt x="250099" y="456902"/>
                  <a:pt x="254976" y="474785"/>
                </a:cubicBezTo>
                <a:cubicBezTo>
                  <a:pt x="258908" y="489202"/>
                  <a:pt x="260838" y="504092"/>
                  <a:pt x="263769" y="518746"/>
                </a:cubicBezTo>
                <a:cubicBezTo>
                  <a:pt x="266700" y="548054"/>
                  <a:pt x="268908" y="577443"/>
                  <a:pt x="272561" y="606669"/>
                </a:cubicBezTo>
                <a:cubicBezTo>
                  <a:pt x="274772" y="624359"/>
                  <a:pt x="281353" y="641596"/>
                  <a:pt x="281353" y="659423"/>
                </a:cubicBezTo>
                <a:cubicBezTo>
                  <a:pt x="281353" y="726389"/>
                  <a:pt x="280201" y="795918"/>
                  <a:pt x="263769" y="861646"/>
                </a:cubicBezTo>
                <a:cubicBezTo>
                  <a:pt x="261521" y="870637"/>
                  <a:pt x="257907" y="879231"/>
                  <a:pt x="254976" y="888023"/>
                </a:cubicBezTo>
                <a:cubicBezTo>
                  <a:pt x="252045" y="908538"/>
                  <a:pt x="253881" y="930328"/>
                  <a:pt x="246184" y="949569"/>
                </a:cubicBezTo>
                <a:cubicBezTo>
                  <a:pt x="241566" y="961114"/>
                  <a:pt x="227767" y="966394"/>
                  <a:pt x="219807" y="975946"/>
                </a:cubicBezTo>
                <a:cubicBezTo>
                  <a:pt x="188314" y="1013738"/>
                  <a:pt x="213255" y="989050"/>
                  <a:pt x="193430" y="1028700"/>
                </a:cubicBezTo>
                <a:cubicBezTo>
                  <a:pt x="188704" y="1038151"/>
                  <a:pt x="181707" y="1046285"/>
                  <a:pt x="175846" y="1055077"/>
                </a:cubicBezTo>
                <a:cubicBezTo>
                  <a:pt x="172915" y="1066800"/>
                  <a:pt x="172457" y="1079438"/>
                  <a:pt x="167053" y="1090246"/>
                </a:cubicBezTo>
                <a:cubicBezTo>
                  <a:pt x="151768" y="1120816"/>
                  <a:pt x="126994" y="1146435"/>
                  <a:pt x="114300" y="1178169"/>
                </a:cubicBezTo>
                <a:cubicBezTo>
                  <a:pt x="108438" y="1192823"/>
                  <a:pt x="101706" y="1207158"/>
                  <a:pt x="96715" y="1222131"/>
                </a:cubicBezTo>
                <a:cubicBezTo>
                  <a:pt x="89968" y="1242372"/>
                  <a:pt x="88153" y="1264342"/>
                  <a:pt x="79130" y="1283677"/>
                </a:cubicBezTo>
                <a:cubicBezTo>
                  <a:pt x="67438" y="1308732"/>
                  <a:pt x="43913" y="1327786"/>
                  <a:pt x="35169" y="1354016"/>
                </a:cubicBezTo>
                <a:cubicBezTo>
                  <a:pt x="22444" y="1392189"/>
                  <a:pt x="32929" y="1373840"/>
                  <a:pt x="0" y="1406769"/>
                </a:cubicBezTo>
                <a:cubicBezTo>
                  <a:pt x="8792" y="1409700"/>
                  <a:pt x="17267" y="1413854"/>
                  <a:pt x="26376" y="1415562"/>
                </a:cubicBezTo>
                <a:cubicBezTo>
                  <a:pt x="64264" y="1422666"/>
                  <a:pt x="103716" y="1422195"/>
                  <a:pt x="140676" y="1433146"/>
                </a:cubicBezTo>
                <a:cubicBezTo>
                  <a:pt x="183477" y="1445828"/>
                  <a:pt x="222738" y="1468315"/>
                  <a:pt x="263769" y="1485900"/>
                </a:cubicBezTo>
                <a:lnTo>
                  <a:pt x="325315" y="1512277"/>
                </a:lnTo>
                <a:cubicBezTo>
                  <a:pt x="347412" y="1534374"/>
                  <a:pt x="402081" y="1592227"/>
                  <a:pt x="430823" y="1608993"/>
                </a:cubicBezTo>
                <a:cubicBezTo>
                  <a:pt x="481769" y="1638711"/>
                  <a:pt x="589084" y="1688123"/>
                  <a:pt x="589084" y="1688123"/>
                </a:cubicBezTo>
                <a:cubicBezTo>
                  <a:pt x="680010" y="1779049"/>
                  <a:pt x="598885" y="1710985"/>
                  <a:pt x="703384" y="1767254"/>
                </a:cubicBezTo>
                <a:cubicBezTo>
                  <a:pt x="721992" y="1777274"/>
                  <a:pt x="756138" y="1802423"/>
                  <a:pt x="756138" y="1802423"/>
                </a:cubicBezTo>
                <a:cubicBezTo>
                  <a:pt x="703525" y="1907649"/>
                  <a:pt x="777100" y="1758066"/>
                  <a:pt x="720969" y="1881554"/>
                </a:cubicBezTo>
                <a:cubicBezTo>
                  <a:pt x="712834" y="1899452"/>
                  <a:pt x="703384" y="1916723"/>
                  <a:pt x="694592" y="1934308"/>
                </a:cubicBezTo>
                <a:cubicBezTo>
                  <a:pt x="659763" y="2178108"/>
                  <a:pt x="703378" y="1929533"/>
                  <a:pt x="615461" y="2233246"/>
                </a:cubicBezTo>
                <a:cubicBezTo>
                  <a:pt x="538071" y="2500595"/>
                  <a:pt x="621447" y="2298908"/>
                  <a:pt x="545123" y="2470639"/>
                </a:cubicBezTo>
                <a:cubicBezTo>
                  <a:pt x="542192" y="2485293"/>
                  <a:pt x="539955" y="2500102"/>
                  <a:pt x="536330" y="2514600"/>
                </a:cubicBezTo>
                <a:cubicBezTo>
                  <a:pt x="534082" y="2523591"/>
                  <a:pt x="536529" y="2538729"/>
                  <a:pt x="527538" y="2540977"/>
                </a:cubicBezTo>
                <a:cubicBezTo>
                  <a:pt x="517287" y="2543540"/>
                  <a:pt x="509953" y="2529254"/>
                  <a:pt x="501161" y="2523393"/>
                </a:cubicBezTo>
                <a:cubicBezTo>
                  <a:pt x="489438" y="2526324"/>
                  <a:pt x="476800" y="2526781"/>
                  <a:pt x="465992" y="2532185"/>
                </a:cubicBezTo>
                <a:cubicBezTo>
                  <a:pt x="452885" y="2538738"/>
                  <a:pt x="443016" y="2550434"/>
                  <a:pt x="430823" y="2558562"/>
                </a:cubicBezTo>
                <a:cubicBezTo>
                  <a:pt x="416604" y="2568041"/>
                  <a:pt x="402419" y="2577867"/>
                  <a:pt x="386861" y="2584939"/>
                </a:cubicBezTo>
                <a:cubicBezTo>
                  <a:pt x="369987" y="2592609"/>
                  <a:pt x="351527" y="2596189"/>
                  <a:pt x="334107" y="2602523"/>
                </a:cubicBezTo>
                <a:cubicBezTo>
                  <a:pt x="218461" y="2644576"/>
                  <a:pt x="342161" y="2602770"/>
                  <a:pt x="263769" y="2628900"/>
                </a:cubicBezTo>
                <a:cubicBezTo>
                  <a:pt x="197548" y="2673048"/>
                  <a:pt x="281709" y="2621211"/>
                  <a:pt x="202223" y="2655277"/>
                </a:cubicBezTo>
                <a:cubicBezTo>
                  <a:pt x="192510" y="2659440"/>
                  <a:pt x="184445" y="2666720"/>
                  <a:pt x="175846" y="2672862"/>
                </a:cubicBezTo>
                <a:cubicBezTo>
                  <a:pt x="136366" y="2701062"/>
                  <a:pt x="146255" y="2693660"/>
                  <a:pt x="114300" y="2725616"/>
                </a:cubicBezTo>
                <a:cubicBezTo>
                  <a:pt x="111369" y="2734408"/>
                  <a:pt x="102576" y="2743201"/>
                  <a:pt x="105507" y="2751993"/>
                </a:cubicBezTo>
                <a:cubicBezTo>
                  <a:pt x="109439" y="2763789"/>
                  <a:pt x="123924" y="2768817"/>
                  <a:pt x="131884" y="2778369"/>
                </a:cubicBezTo>
                <a:cubicBezTo>
                  <a:pt x="138649" y="2786487"/>
                  <a:pt x="143607" y="2795954"/>
                  <a:pt x="149469" y="2804746"/>
                </a:cubicBezTo>
                <a:cubicBezTo>
                  <a:pt x="152400" y="2816469"/>
                  <a:pt x="154941" y="2828297"/>
                  <a:pt x="158261" y="2839916"/>
                </a:cubicBezTo>
                <a:cubicBezTo>
                  <a:pt x="163982" y="2859940"/>
                  <a:pt x="169223" y="2877254"/>
                  <a:pt x="184638" y="2892669"/>
                </a:cubicBezTo>
                <a:cubicBezTo>
                  <a:pt x="192110" y="2900141"/>
                  <a:pt x="202223" y="2904392"/>
                  <a:pt x="211015" y="2910254"/>
                </a:cubicBezTo>
                <a:cubicBezTo>
                  <a:pt x="222738" y="2927839"/>
                  <a:pt x="248287" y="2941979"/>
                  <a:pt x="246184" y="2963008"/>
                </a:cubicBezTo>
                <a:cubicBezTo>
                  <a:pt x="246094" y="2963911"/>
                  <a:pt x="237999" y="3073746"/>
                  <a:pt x="228600" y="3094893"/>
                </a:cubicBezTo>
                <a:cubicBezTo>
                  <a:pt x="222649" y="3108284"/>
                  <a:pt x="210626" y="3118057"/>
                  <a:pt x="202223" y="3130062"/>
                </a:cubicBezTo>
                <a:cubicBezTo>
                  <a:pt x="139432" y="3219762"/>
                  <a:pt x="197476" y="3152972"/>
                  <a:pt x="131884" y="3209193"/>
                </a:cubicBezTo>
                <a:cubicBezTo>
                  <a:pt x="122443" y="3217285"/>
                  <a:pt x="115853" y="3228672"/>
                  <a:pt x="105507" y="3235569"/>
                </a:cubicBezTo>
                <a:cubicBezTo>
                  <a:pt x="97796" y="3240710"/>
                  <a:pt x="87649" y="3240711"/>
                  <a:pt x="79130" y="3244362"/>
                </a:cubicBezTo>
                <a:cubicBezTo>
                  <a:pt x="67083" y="3249525"/>
                  <a:pt x="55684" y="3256085"/>
                  <a:pt x="43961" y="3261946"/>
                </a:cubicBezTo>
                <a:cubicBezTo>
                  <a:pt x="38099" y="3270738"/>
                  <a:pt x="24639" y="3277900"/>
                  <a:pt x="26376" y="3288323"/>
                </a:cubicBezTo>
                <a:cubicBezTo>
                  <a:pt x="28420" y="3300588"/>
                  <a:pt x="42163" y="3308183"/>
                  <a:pt x="52753" y="3314700"/>
                </a:cubicBezTo>
                <a:cubicBezTo>
                  <a:pt x="138865" y="3367692"/>
                  <a:pt x="128802" y="3357343"/>
                  <a:pt x="219807" y="3367454"/>
                </a:cubicBezTo>
                <a:cubicBezTo>
                  <a:pt x="243293" y="3375282"/>
                  <a:pt x="275135" y="3387419"/>
                  <a:pt x="298938" y="3385039"/>
                </a:cubicBezTo>
                <a:cubicBezTo>
                  <a:pt x="340692" y="3380864"/>
                  <a:pt x="380999" y="3367454"/>
                  <a:pt x="422030" y="3358662"/>
                </a:cubicBezTo>
                <a:cubicBezTo>
                  <a:pt x="436684" y="3349870"/>
                  <a:pt x="450707" y="3339927"/>
                  <a:pt x="465992" y="3332285"/>
                </a:cubicBezTo>
                <a:cubicBezTo>
                  <a:pt x="503438" y="3313563"/>
                  <a:pt x="483468" y="3336147"/>
                  <a:pt x="518746" y="3305908"/>
                </a:cubicBezTo>
                <a:cubicBezTo>
                  <a:pt x="531334" y="3295119"/>
                  <a:pt x="539699" y="3279269"/>
                  <a:pt x="553915" y="3270739"/>
                </a:cubicBezTo>
                <a:cubicBezTo>
                  <a:pt x="569809" y="3261202"/>
                  <a:pt x="606669" y="3253154"/>
                  <a:pt x="606669" y="3253154"/>
                </a:cubicBezTo>
                <a:cubicBezTo>
                  <a:pt x="669477" y="3211282"/>
                  <a:pt x="638920" y="3223111"/>
                  <a:pt x="694592" y="3209193"/>
                </a:cubicBezTo>
                <a:cubicBezTo>
                  <a:pt x="706315" y="3203331"/>
                  <a:pt x="718381" y="3198111"/>
                  <a:pt x="729761" y="3191608"/>
                </a:cubicBezTo>
                <a:cubicBezTo>
                  <a:pt x="738936" y="3186365"/>
                  <a:pt x="746425" y="3178186"/>
                  <a:pt x="756138" y="3174023"/>
                </a:cubicBezTo>
                <a:cubicBezTo>
                  <a:pt x="767245" y="3169263"/>
                  <a:pt x="779584" y="3168162"/>
                  <a:pt x="791307" y="3165231"/>
                </a:cubicBezTo>
                <a:cubicBezTo>
                  <a:pt x="864076" y="3092462"/>
                  <a:pt x="784059" y="3180344"/>
                  <a:pt x="826476" y="3112477"/>
                </a:cubicBezTo>
                <a:cubicBezTo>
                  <a:pt x="884320" y="3019928"/>
                  <a:pt x="842366" y="3120120"/>
                  <a:pt x="888023" y="3015762"/>
                </a:cubicBezTo>
                <a:cubicBezTo>
                  <a:pt x="917131" y="2949230"/>
                  <a:pt x="900271" y="2934903"/>
                  <a:pt x="949569" y="2910254"/>
                </a:cubicBezTo>
                <a:cubicBezTo>
                  <a:pt x="957858" y="2906109"/>
                  <a:pt x="967154" y="2904393"/>
                  <a:pt x="975946" y="2901462"/>
                </a:cubicBezTo>
                <a:cubicBezTo>
                  <a:pt x="1013611" y="2876352"/>
                  <a:pt x="1010558" y="2870086"/>
                  <a:pt x="1072661" y="2892669"/>
                </a:cubicBezTo>
                <a:cubicBezTo>
                  <a:pt x="1084347" y="2896918"/>
                  <a:pt x="1089091" y="2911585"/>
                  <a:pt x="1099038" y="2919046"/>
                </a:cubicBezTo>
                <a:cubicBezTo>
                  <a:pt x="1112709" y="2929300"/>
                  <a:pt x="1128781" y="2935944"/>
                  <a:pt x="1143000" y="2945423"/>
                </a:cubicBezTo>
                <a:cubicBezTo>
                  <a:pt x="1163977" y="2959408"/>
                  <a:pt x="1182927" y="2976414"/>
                  <a:pt x="1204546" y="2989385"/>
                </a:cubicBezTo>
                <a:cubicBezTo>
                  <a:pt x="1227024" y="3002872"/>
                  <a:pt x="1250687" y="3014472"/>
                  <a:pt x="1274884" y="3024554"/>
                </a:cubicBezTo>
                <a:cubicBezTo>
                  <a:pt x="1296511" y="3033565"/>
                  <a:pt x="1355797" y="3039881"/>
                  <a:pt x="1371600" y="3042139"/>
                </a:cubicBezTo>
                <a:cubicBezTo>
                  <a:pt x="1409390" y="3061034"/>
                  <a:pt x="1406769" y="3072830"/>
                  <a:pt x="1406769" y="3050931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Image result for diffuse optical tom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454" y="39604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Simulate project 100M photons into segmented MRI, track path, record detector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352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3"/>
          <p:cNvPicPr>
            <a:picLocks noChangeAspect="1"/>
          </p:cNvPicPr>
          <p:nvPr/>
        </p:nvPicPr>
        <p:blipFill rotWithShape="1">
          <a:blip r:embed="rId2"/>
          <a:srcRect l="-717" t="15915" r="-1702"/>
          <a:stretch/>
        </p:blipFill>
        <p:spPr>
          <a:xfrm>
            <a:off x="0" y="1371600"/>
            <a:ext cx="5139559" cy="4568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4" t="24359" r="36518" b="40128"/>
          <a:stretch/>
        </p:blipFill>
        <p:spPr>
          <a:xfrm>
            <a:off x="8578787" y="385172"/>
            <a:ext cx="3636586" cy="29454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6" t="22180" r="23881" b="13035"/>
          <a:stretch/>
        </p:blipFill>
        <p:spPr>
          <a:xfrm>
            <a:off x="5153465" y="1317156"/>
            <a:ext cx="3411416" cy="4413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Photon-simulation DOT sensitivity for one source/detector</a:t>
            </a:r>
            <a:endParaRPr lang="en-US" sz="3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3" t="28077" r="37213" b="22820"/>
          <a:stretch/>
        </p:blipFill>
        <p:spPr>
          <a:xfrm>
            <a:off x="8981518" y="3330595"/>
            <a:ext cx="2831123" cy="336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ath.dartmouth.edu/~ahb/images/DOT_b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4536"/>
            <a:ext cx="12192000" cy="56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Light input, multiple source/detectors, path through brain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6220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5338" r="5385"/>
          <a:stretch/>
        </p:blipFill>
        <p:spPr>
          <a:xfrm>
            <a:off x="5939208" y="962703"/>
            <a:ext cx="4765432" cy="25786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t="5385" r="6703"/>
          <a:stretch/>
        </p:blipFill>
        <p:spPr>
          <a:xfrm>
            <a:off x="5930415" y="3816024"/>
            <a:ext cx="4783018" cy="25877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5165" r="6044"/>
          <a:stretch/>
        </p:blipFill>
        <p:spPr>
          <a:xfrm>
            <a:off x="764930" y="3843456"/>
            <a:ext cx="4765432" cy="2560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" t="5605" r="7034"/>
          <a:stretch/>
        </p:blipFill>
        <p:spPr>
          <a:xfrm>
            <a:off x="764930" y="962703"/>
            <a:ext cx="4747846" cy="2577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96357" y="778037"/>
            <a:ext cx="476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Avg</a:t>
            </a:r>
            <a:r>
              <a:rPr lang="en-US" b="1" dirty="0" smtClean="0"/>
              <a:t> DOT 6-0Months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83220" y="6386753"/>
            <a:ext cx="32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Mean &amp; </a:t>
            </a:r>
            <a:r>
              <a:rPr lang="en-US" b="1" dirty="0" err="1" smtClean="0"/>
              <a:t>Std</a:t>
            </a:r>
            <a:r>
              <a:rPr lang="en-US" b="1" dirty="0" smtClean="0"/>
              <a:t> Across Channels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83220" y="3472112"/>
            <a:ext cx="32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Separate Channels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646986" y="4327127"/>
            <a:ext cx="430824" cy="5161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112986" y="4980172"/>
            <a:ext cx="430824" cy="5161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7137" y="4819501"/>
            <a:ext cx="430824" cy="5161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46745" y="4807644"/>
            <a:ext cx="1008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HHHW 23.5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367960" y="4653309"/>
            <a:ext cx="1652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Slope change 15.2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060229" y="4183119"/>
            <a:ext cx="823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Peak 7.0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64930" y="778037"/>
            <a:ext cx="476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One 6-0Month Old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151793" y="6386753"/>
            <a:ext cx="32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Mean &amp; </a:t>
            </a:r>
            <a:r>
              <a:rPr lang="en-US" b="1" dirty="0" err="1" smtClean="0"/>
              <a:t>Std</a:t>
            </a:r>
            <a:r>
              <a:rPr lang="en-US" b="1" dirty="0" smtClean="0"/>
              <a:t> Across Channels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51793" y="3472112"/>
            <a:ext cx="32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Separate Channels</a:t>
            </a:r>
            <a:endParaRPr lang="en-US" b="1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1397976" y="4036987"/>
            <a:ext cx="430824" cy="5161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776055" y="4795558"/>
            <a:ext cx="430824" cy="5161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626583" y="4529361"/>
            <a:ext cx="430824" cy="5161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209814" y="4623030"/>
            <a:ext cx="1008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HHHW 19.8</a:t>
            </a:r>
            <a:endParaRPr lang="en-US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057406" y="4363169"/>
            <a:ext cx="1652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Slope change 14.0</a:t>
            </a:r>
            <a:endParaRPr lang="en-US" sz="1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811219" y="3892979"/>
            <a:ext cx="823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Peak 6.8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3"/>
            <a:ext cx="12192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DOT </a:t>
            </a:r>
            <a:r>
              <a:rPr lang="en-US" sz="3200" b="1" dirty="0"/>
              <a:t>Sensitivity Profile for A 6-month-old and Average 6-month olds</a:t>
            </a:r>
          </a:p>
          <a:p>
            <a:pPr algn="ctr"/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4915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27" y="433788"/>
            <a:ext cx="8347178" cy="642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Stereotaxic Anatomical Atlas for Each MRI (individual, average template)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2248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501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richards</dc:creator>
  <cp:lastModifiedBy>John E.. Richards</cp:lastModifiedBy>
  <cp:revision>29</cp:revision>
  <dcterms:created xsi:type="dcterms:W3CDTF">2017-12-27T15:03:58Z</dcterms:created>
  <dcterms:modified xsi:type="dcterms:W3CDTF">2018-01-22T02:20:12Z</dcterms:modified>
</cp:coreProperties>
</file>