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0" r:id="rId12"/>
    <p:sldId id="272" r:id="rId13"/>
    <p:sldId id="271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80026"/>
    <a:srgbClr val="FF476A"/>
    <a:srgbClr val="78000A"/>
    <a:srgbClr val="FFAFBE"/>
    <a:srgbClr val="F20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5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74D03F-1106-4A18-B18F-CC98A6E1FE3B}" type="doc">
      <dgm:prSet loTypeId="urn:microsoft.com/office/officeart/2005/8/layout/targe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AF64C73-6748-4CAE-9E54-8B6378F23560}">
      <dgm:prSet phldrT="[Text]" phldr="1"/>
      <dgm:spPr/>
      <dgm:t>
        <a:bodyPr/>
        <a:lstStyle/>
        <a:p>
          <a:endParaRPr lang="en-US" dirty="0"/>
        </a:p>
      </dgm:t>
    </dgm:pt>
    <dgm:pt modelId="{814EA9BC-BFF2-4CFC-82C6-00B71B6B3F95}" type="parTrans" cxnId="{45C5BE47-6163-42F4-B098-60466E80FC78}">
      <dgm:prSet/>
      <dgm:spPr/>
      <dgm:t>
        <a:bodyPr/>
        <a:lstStyle/>
        <a:p>
          <a:endParaRPr lang="en-US"/>
        </a:p>
      </dgm:t>
    </dgm:pt>
    <dgm:pt modelId="{54292B66-320D-41C0-A3B3-1316B7C86BE4}" type="sibTrans" cxnId="{45C5BE47-6163-42F4-B098-60466E80FC78}">
      <dgm:prSet/>
      <dgm:spPr/>
      <dgm:t>
        <a:bodyPr/>
        <a:lstStyle/>
        <a:p>
          <a:endParaRPr lang="en-US"/>
        </a:p>
      </dgm:t>
    </dgm:pt>
    <dgm:pt modelId="{CBE046B4-C953-402C-BB8F-F0C864D7BD22}">
      <dgm:prSet phldrT="[Text]"/>
      <dgm:spPr/>
      <dgm:t>
        <a:bodyPr/>
        <a:lstStyle/>
        <a:p>
          <a:r>
            <a:rPr lang="en-US" dirty="0"/>
            <a:t>Geodesic Photogrammetry System (GPS) for accurate electrode locations</a:t>
          </a:r>
        </a:p>
      </dgm:t>
    </dgm:pt>
    <dgm:pt modelId="{166E41AB-C90D-423A-8C7E-E4407F1899AF}" type="sibTrans" cxnId="{72123785-657B-4376-A0F2-5D18772DF6C1}">
      <dgm:prSet/>
      <dgm:spPr/>
      <dgm:t>
        <a:bodyPr/>
        <a:lstStyle/>
        <a:p>
          <a:endParaRPr lang="en-US"/>
        </a:p>
      </dgm:t>
    </dgm:pt>
    <dgm:pt modelId="{19B6D4BD-67CE-4141-86E5-FA267714C4CB}" type="parTrans" cxnId="{72123785-657B-4376-A0F2-5D18772DF6C1}">
      <dgm:prSet/>
      <dgm:spPr/>
      <dgm:t>
        <a:bodyPr/>
        <a:lstStyle/>
        <a:p>
          <a:endParaRPr lang="en-US"/>
        </a:p>
      </dgm:t>
    </dgm:pt>
    <dgm:pt modelId="{28819665-B415-4515-B045-C54511B1C7A6}">
      <dgm:prSet phldrT="[Text]" phldr="1"/>
      <dgm:spPr>
        <a:ln>
          <a:solidFill>
            <a:srgbClr val="78000A"/>
          </a:solidFill>
        </a:ln>
      </dgm:spPr>
      <dgm:t>
        <a:bodyPr/>
        <a:lstStyle/>
        <a:p>
          <a:endParaRPr lang="en-US" dirty="0"/>
        </a:p>
      </dgm:t>
    </dgm:pt>
    <dgm:pt modelId="{8E105984-E491-463F-9E01-EFA284760848}" type="sibTrans" cxnId="{1BDF97C3-8500-4C72-B487-27C250D91A18}">
      <dgm:prSet/>
      <dgm:spPr/>
      <dgm:t>
        <a:bodyPr/>
        <a:lstStyle/>
        <a:p>
          <a:endParaRPr lang="en-US"/>
        </a:p>
      </dgm:t>
    </dgm:pt>
    <dgm:pt modelId="{03A49026-E1A9-46DA-A0B3-8F2F6075A929}" type="parTrans" cxnId="{1BDF97C3-8500-4C72-B487-27C250D91A18}">
      <dgm:prSet/>
      <dgm:spPr/>
      <dgm:t>
        <a:bodyPr/>
        <a:lstStyle/>
        <a:p>
          <a:endParaRPr lang="en-US"/>
        </a:p>
      </dgm:t>
    </dgm:pt>
    <dgm:pt modelId="{A8C08884-AE62-426B-A66C-A684598E73AF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Amplitude around the peak of N290, and P400</a:t>
          </a:r>
        </a:p>
      </dgm:t>
    </dgm:pt>
    <dgm:pt modelId="{453D227E-C972-408A-8482-EDD050A5E950}" type="sibTrans" cxnId="{C9BE45B8-31B2-4112-B943-A4832061057A}">
      <dgm:prSet/>
      <dgm:spPr/>
      <dgm:t>
        <a:bodyPr/>
        <a:lstStyle/>
        <a:p>
          <a:endParaRPr lang="en-US"/>
        </a:p>
      </dgm:t>
    </dgm:pt>
    <dgm:pt modelId="{C07D4E0D-556C-430C-8F82-DBEF554D74F0}" type="parTrans" cxnId="{C9BE45B8-31B2-4112-B943-A4832061057A}">
      <dgm:prSet/>
      <dgm:spPr/>
      <dgm:t>
        <a:bodyPr/>
        <a:lstStyle/>
        <a:p>
          <a:endParaRPr lang="en-US"/>
        </a:p>
      </dgm:t>
    </dgm:pt>
    <dgm:pt modelId="{13B66893-8EFB-4D3E-A3D6-0BA7CDA6D136}">
      <dgm:prSet phldrT="[Text]"/>
      <dgm:spPr/>
      <dgm:t>
        <a:bodyPr/>
        <a:lstStyle/>
        <a:p>
          <a:r>
            <a:rPr lang="en-US" dirty="0"/>
            <a:t>Age-appropriate MRI templates</a:t>
          </a:r>
        </a:p>
      </dgm:t>
    </dgm:pt>
    <dgm:pt modelId="{BBF25443-6332-4ABC-9338-9CCD29006321}" type="sibTrans" cxnId="{3ED1A639-9ACE-4C57-952C-5D6CCD5EEE7A}">
      <dgm:prSet/>
      <dgm:spPr/>
      <dgm:t>
        <a:bodyPr/>
        <a:lstStyle/>
        <a:p>
          <a:endParaRPr lang="en-US"/>
        </a:p>
      </dgm:t>
    </dgm:pt>
    <dgm:pt modelId="{B8A16168-52DC-46C2-BF38-092C6CC01955}" type="parTrans" cxnId="{3ED1A639-9ACE-4C57-952C-5D6CCD5EEE7A}">
      <dgm:prSet/>
      <dgm:spPr/>
      <dgm:t>
        <a:bodyPr/>
        <a:lstStyle/>
        <a:p>
          <a:endParaRPr lang="en-US"/>
        </a:p>
      </dgm:t>
    </dgm:pt>
    <dgm:pt modelId="{BDC48CC1-7E24-48CA-AEBE-B2B1D830FEE5}">
      <dgm:prSet phldrT="[Text]" phldr="1"/>
      <dgm:spPr>
        <a:ln>
          <a:solidFill>
            <a:srgbClr val="A50021"/>
          </a:solidFill>
        </a:ln>
      </dgm:spPr>
      <dgm:t>
        <a:bodyPr/>
        <a:lstStyle/>
        <a:p>
          <a:endParaRPr lang="en-US" dirty="0"/>
        </a:p>
      </dgm:t>
    </dgm:pt>
    <dgm:pt modelId="{A6B1ED97-EF53-4BC7-8450-1A3CA572A252}" type="sibTrans" cxnId="{BB5C9EB3-B9D0-4EF3-9B2E-A0155F094F2C}">
      <dgm:prSet/>
      <dgm:spPr/>
      <dgm:t>
        <a:bodyPr/>
        <a:lstStyle/>
        <a:p>
          <a:endParaRPr lang="en-US"/>
        </a:p>
      </dgm:t>
    </dgm:pt>
    <dgm:pt modelId="{0169B99C-789D-4F1E-8F13-42E808D2519C}" type="parTrans" cxnId="{BB5C9EB3-B9D0-4EF3-9B2E-A0155F094F2C}">
      <dgm:prSet/>
      <dgm:spPr/>
      <dgm:t>
        <a:bodyPr/>
        <a:lstStyle/>
        <a:p>
          <a:endParaRPr lang="en-US"/>
        </a:p>
      </dgm:t>
    </dgm:pt>
    <dgm:pt modelId="{9DE3EB79-541D-4911-87CF-B68F89ED8A62}">
      <dgm:prSet phldrT="[Text]"/>
      <dgm:spPr/>
      <dgm:t>
        <a:bodyPr/>
        <a:lstStyle/>
        <a:p>
          <a:r>
            <a:rPr lang="en-GB" dirty="0"/>
            <a:t>Fine Element Method (FEM) to create meshes for </a:t>
          </a:r>
          <a:r>
            <a:rPr lang="en-GB" dirty="0" err="1"/>
            <a:t>gray</a:t>
          </a:r>
          <a:r>
            <a:rPr lang="en-GB" dirty="0"/>
            <a:t> matter, white matter, CSF, dura, skull, muscle, eyes, nasal cavity, scalp</a:t>
          </a:r>
          <a:endParaRPr lang="en-US" dirty="0"/>
        </a:p>
      </dgm:t>
    </dgm:pt>
    <dgm:pt modelId="{6486AE7D-BE67-4D01-8EC3-7C08AB2C2246}" type="parTrans" cxnId="{B7810B96-3974-461A-8D1C-86560627A1D8}">
      <dgm:prSet/>
      <dgm:spPr/>
      <dgm:t>
        <a:bodyPr/>
        <a:lstStyle/>
        <a:p>
          <a:endParaRPr lang="en-US"/>
        </a:p>
      </dgm:t>
    </dgm:pt>
    <dgm:pt modelId="{0DB98961-1163-4EB3-8EC1-772E655FA7A8}" type="sibTrans" cxnId="{B7810B96-3974-461A-8D1C-86560627A1D8}">
      <dgm:prSet/>
      <dgm:spPr/>
      <dgm:t>
        <a:bodyPr/>
        <a:lstStyle/>
        <a:p>
          <a:endParaRPr lang="en-US"/>
        </a:p>
      </dgm:t>
    </dgm:pt>
    <dgm:pt modelId="{26F4F929-0CD0-4A38-B4E1-E332A7DDA322}" type="pres">
      <dgm:prSet presAssocID="{4C74D03F-1106-4A18-B18F-CC98A6E1FE3B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E4E226E-5EBF-4F34-86FB-8D5FADCBD755}" type="pres">
      <dgm:prSet presAssocID="{EAF64C73-6748-4CAE-9E54-8B6378F23560}" presName="circle1" presStyleLbl="node1" presStyleIdx="0" presStyleCnt="3"/>
      <dgm:spPr/>
    </dgm:pt>
    <dgm:pt modelId="{6605FDD2-1B04-4A8D-A0C6-D690D96B29CD}" type="pres">
      <dgm:prSet presAssocID="{EAF64C73-6748-4CAE-9E54-8B6378F23560}" presName="space" presStyleCnt="0"/>
      <dgm:spPr/>
    </dgm:pt>
    <dgm:pt modelId="{4793FDA7-4424-42E6-8D73-5AFD6DDC4319}" type="pres">
      <dgm:prSet presAssocID="{EAF64C73-6748-4CAE-9E54-8B6378F23560}" presName="rect1" presStyleLbl="alignAcc1" presStyleIdx="0" presStyleCnt="3"/>
      <dgm:spPr/>
    </dgm:pt>
    <dgm:pt modelId="{4257C5DD-35ED-42A5-AE3D-4E7753AD75EA}" type="pres">
      <dgm:prSet presAssocID="{BDC48CC1-7E24-48CA-AEBE-B2B1D830FEE5}" presName="vertSpace2" presStyleLbl="node1" presStyleIdx="0" presStyleCnt="3"/>
      <dgm:spPr/>
    </dgm:pt>
    <dgm:pt modelId="{06688E6E-78A4-4DD5-B5A7-79DD87BE57A7}" type="pres">
      <dgm:prSet presAssocID="{BDC48CC1-7E24-48CA-AEBE-B2B1D830FEE5}" presName="circle2" presStyleLbl="node1" presStyleIdx="1" presStyleCnt="3"/>
      <dgm:spPr>
        <a:solidFill>
          <a:srgbClr val="A50021"/>
        </a:solidFill>
      </dgm:spPr>
    </dgm:pt>
    <dgm:pt modelId="{AC8E02EB-70C0-4EBB-8804-4F5978D9FB46}" type="pres">
      <dgm:prSet presAssocID="{BDC48CC1-7E24-48CA-AEBE-B2B1D830FEE5}" presName="rect2" presStyleLbl="alignAcc1" presStyleIdx="1" presStyleCnt="3"/>
      <dgm:spPr/>
    </dgm:pt>
    <dgm:pt modelId="{33219F7B-C31D-4177-9545-5F3C7C820344}" type="pres">
      <dgm:prSet presAssocID="{28819665-B415-4515-B045-C54511B1C7A6}" presName="vertSpace3" presStyleLbl="node1" presStyleIdx="1" presStyleCnt="3"/>
      <dgm:spPr/>
    </dgm:pt>
    <dgm:pt modelId="{DD7C2E8A-DFD3-4F76-9666-ED253B374509}" type="pres">
      <dgm:prSet presAssocID="{28819665-B415-4515-B045-C54511B1C7A6}" presName="circle3" presStyleLbl="node1" presStyleIdx="2" presStyleCnt="3"/>
      <dgm:spPr>
        <a:solidFill>
          <a:srgbClr val="78000A"/>
        </a:solidFill>
      </dgm:spPr>
    </dgm:pt>
    <dgm:pt modelId="{AB874F51-46B4-4547-B752-E01A3DF37C28}" type="pres">
      <dgm:prSet presAssocID="{28819665-B415-4515-B045-C54511B1C7A6}" presName="rect3" presStyleLbl="alignAcc1" presStyleIdx="2" presStyleCnt="3"/>
      <dgm:spPr/>
    </dgm:pt>
    <dgm:pt modelId="{259FC2AC-B561-4862-99CE-C2C03FC0BCE9}" type="pres">
      <dgm:prSet presAssocID="{EAF64C73-6748-4CAE-9E54-8B6378F23560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EB5142FB-6B34-4018-9A20-FDC2B26FB81D}" type="pres">
      <dgm:prSet presAssocID="{EAF64C73-6748-4CAE-9E54-8B6378F23560}" presName="rect1ChTx" presStyleLbl="alignAcc1" presStyleIdx="2" presStyleCnt="3" custScaleX="107610" custLinFactNeighborX="-5131">
        <dgm:presLayoutVars>
          <dgm:bulletEnabled val="1"/>
        </dgm:presLayoutVars>
      </dgm:prSet>
      <dgm:spPr/>
    </dgm:pt>
    <dgm:pt modelId="{47919DBB-AEEB-42D3-82C2-F4A348064923}" type="pres">
      <dgm:prSet presAssocID="{BDC48CC1-7E24-48CA-AEBE-B2B1D830FEE5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47DD8A01-22BA-4112-B05E-A805FC396E33}" type="pres">
      <dgm:prSet presAssocID="{BDC48CC1-7E24-48CA-AEBE-B2B1D830FEE5}" presName="rect2ChTx" presStyleLbl="alignAcc1" presStyleIdx="2" presStyleCnt="3" custScaleX="108632" custLinFactNeighborX="-6289">
        <dgm:presLayoutVars>
          <dgm:bulletEnabled val="1"/>
        </dgm:presLayoutVars>
      </dgm:prSet>
      <dgm:spPr/>
    </dgm:pt>
    <dgm:pt modelId="{D7D6FDA7-9BAE-4AF5-BD2D-42314BCDF4B1}" type="pres">
      <dgm:prSet presAssocID="{28819665-B415-4515-B045-C54511B1C7A6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BF7FB313-93A5-4549-8D1F-2D100ACD8193}" type="pres">
      <dgm:prSet presAssocID="{28819665-B415-4515-B045-C54511B1C7A6}" presName="rect3ChTx" presStyleLbl="alignAcc1" presStyleIdx="2" presStyleCnt="3" custScaleX="107168" custLinFactNeighborX="-6484" custLinFactNeighborY="-46">
        <dgm:presLayoutVars>
          <dgm:bulletEnabled val="1"/>
        </dgm:presLayoutVars>
      </dgm:prSet>
      <dgm:spPr/>
    </dgm:pt>
  </dgm:ptLst>
  <dgm:cxnLst>
    <dgm:cxn modelId="{C6778726-9877-4BDD-9970-D9B018051D13}" type="presOf" srcId="{28819665-B415-4515-B045-C54511B1C7A6}" destId="{D7D6FDA7-9BAE-4AF5-BD2D-42314BCDF4B1}" srcOrd="1" destOrd="0" presId="urn:microsoft.com/office/officeart/2005/8/layout/target3"/>
    <dgm:cxn modelId="{3ED1A639-9ACE-4C57-952C-5D6CCD5EEE7A}" srcId="{EAF64C73-6748-4CAE-9E54-8B6378F23560}" destId="{13B66893-8EFB-4D3E-A3D6-0BA7CDA6D136}" srcOrd="0" destOrd="0" parTransId="{B8A16168-52DC-46C2-BF38-092C6CC01955}" sibTransId="{BBF25443-6332-4ABC-9338-9CCD29006321}"/>
    <dgm:cxn modelId="{CB21AD40-9E72-4CD6-A5F2-601C61FF6608}" type="presOf" srcId="{EAF64C73-6748-4CAE-9E54-8B6378F23560}" destId="{4793FDA7-4424-42E6-8D73-5AFD6DDC4319}" srcOrd="0" destOrd="0" presId="urn:microsoft.com/office/officeart/2005/8/layout/target3"/>
    <dgm:cxn modelId="{0E719F64-EE72-4CE3-9937-B01E07607325}" type="presOf" srcId="{4C74D03F-1106-4A18-B18F-CC98A6E1FE3B}" destId="{26F4F929-0CD0-4A38-B4E1-E332A7DDA322}" srcOrd="0" destOrd="0" presId="urn:microsoft.com/office/officeart/2005/8/layout/target3"/>
    <dgm:cxn modelId="{45C5BE47-6163-42F4-B098-60466E80FC78}" srcId="{4C74D03F-1106-4A18-B18F-CC98A6E1FE3B}" destId="{EAF64C73-6748-4CAE-9E54-8B6378F23560}" srcOrd="0" destOrd="0" parTransId="{814EA9BC-BFF2-4CFC-82C6-00B71B6B3F95}" sibTransId="{54292B66-320D-41C0-A3B3-1316B7C86BE4}"/>
    <dgm:cxn modelId="{04C68768-B0D0-4D70-8D3E-FFC93642F657}" type="presOf" srcId="{A8C08884-AE62-426B-A66C-A684598E73AF}" destId="{BF7FB313-93A5-4549-8D1F-2D100ACD8193}" srcOrd="0" destOrd="0" presId="urn:microsoft.com/office/officeart/2005/8/layout/target3"/>
    <dgm:cxn modelId="{C8C25052-C4B2-4484-9218-AF36E2B32725}" type="presOf" srcId="{EAF64C73-6748-4CAE-9E54-8B6378F23560}" destId="{259FC2AC-B561-4862-99CE-C2C03FC0BCE9}" srcOrd="1" destOrd="0" presId="urn:microsoft.com/office/officeart/2005/8/layout/target3"/>
    <dgm:cxn modelId="{72123785-657B-4376-A0F2-5D18772DF6C1}" srcId="{BDC48CC1-7E24-48CA-AEBE-B2B1D830FEE5}" destId="{CBE046B4-C953-402C-BB8F-F0C864D7BD22}" srcOrd="0" destOrd="0" parTransId="{19B6D4BD-67CE-4141-86E5-FA267714C4CB}" sibTransId="{166E41AB-C90D-423A-8C7E-E4407F1899AF}"/>
    <dgm:cxn modelId="{B7810B96-3974-461A-8D1C-86560627A1D8}" srcId="{EAF64C73-6748-4CAE-9E54-8B6378F23560}" destId="{9DE3EB79-541D-4911-87CF-B68F89ED8A62}" srcOrd="1" destOrd="0" parTransId="{6486AE7D-BE67-4D01-8EC3-7C08AB2C2246}" sibTransId="{0DB98961-1163-4EB3-8EC1-772E655FA7A8}"/>
    <dgm:cxn modelId="{109454AC-91DD-4167-9712-123F4718396C}" type="presOf" srcId="{BDC48CC1-7E24-48CA-AEBE-B2B1D830FEE5}" destId="{AC8E02EB-70C0-4EBB-8804-4F5978D9FB46}" srcOrd="0" destOrd="0" presId="urn:microsoft.com/office/officeart/2005/8/layout/target3"/>
    <dgm:cxn modelId="{F01EEAB1-FD85-4211-8E83-230A14B81661}" type="presOf" srcId="{9DE3EB79-541D-4911-87CF-B68F89ED8A62}" destId="{EB5142FB-6B34-4018-9A20-FDC2B26FB81D}" srcOrd="0" destOrd="1" presId="urn:microsoft.com/office/officeart/2005/8/layout/target3"/>
    <dgm:cxn modelId="{BB5C9EB3-B9D0-4EF3-9B2E-A0155F094F2C}" srcId="{4C74D03F-1106-4A18-B18F-CC98A6E1FE3B}" destId="{BDC48CC1-7E24-48CA-AEBE-B2B1D830FEE5}" srcOrd="1" destOrd="0" parTransId="{0169B99C-789D-4F1E-8F13-42E808D2519C}" sibTransId="{A6B1ED97-EF53-4BC7-8450-1A3CA572A252}"/>
    <dgm:cxn modelId="{C9BE45B8-31B2-4112-B943-A4832061057A}" srcId="{28819665-B415-4515-B045-C54511B1C7A6}" destId="{A8C08884-AE62-426B-A66C-A684598E73AF}" srcOrd="0" destOrd="0" parTransId="{C07D4E0D-556C-430C-8F82-DBEF554D74F0}" sibTransId="{453D227E-C972-408A-8482-EDD050A5E950}"/>
    <dgm:cxn modelId="{1BDF97C3-8500-4C72-B487-27C250D91A18}" srcId="{4C74D03F-1106-4A18-B18F-CC98A6E1FE3B}" destId="{28819665-B415-4515-B045-C54511B1C7A6}" srcOrd="2" destOrd="0" parTransId="{03A49026-E1A9-46DA-A0B3-8F2F6075A929}" sibTransId="{8E105984-E491-463F-9E01-EFA284760848}"/>
    <dgm:cxn modelId="{1DA3D6D5-8717-4ACC-AFF0-9BAAC9B24DED}" type="presOf" srcId="{BDC48CC1-7E24-48CA-AEBE-B2B1D830FEE5}" destId="{47919DBB-AEEB-42D3-82C2-F4A348064923}" srcOrd="1" destOrd="0" presId="urn:microsoft.com/office/officeart/2005/8/layout/target3"/>
    <dgm:cxn modelId="{8A4AD0E2-7622-4387-8584-AA57526F9F29}" type="presOf" srcId="{13B66893-8EFB-4D3E-A3D6-0BA7CDA6D136}" destId="{EB5142FB-6B34-4018-9A20-FDC2B26FB81D}" srcOrd="0" destOrd="0" presId="urn:microsoft.com/office/officeart/2005/8/layout/target3"/>
    <dgm:cxn modelId="{A0EF22E3-4718-462A-9E19-0E52272C43FB}" type="presOf" srcId="{28819665-B415-4515-B045-C54511B1C7A6}" destId="{AB874F51-46B4-4547-B752-E01A3DF37C28}" srcOrd="0" destOrd="0" presId="urn:microsoft.com/office/officeart/2005/8/layout/target3"/>
    <dgm:cxn modelId="{48709CF2-73A1-4189-AE37-27D9909E43B2}" type="presOf" srcId="{CBE046B4-C953-402C-BB8F-F0C864D7BD22}" destId="{47DD8A01-22BA-4112-B05E-A805FC396E33}" srcOrd="0" destOrd="0" presId="urn:microsoft.com/office/officeart/2005/8/layout/target3"/>
    <dgm:cxn modelId="{177A7EFA-CA83-4D61-A4E8-DA0606CA459B}" type="presParOf" srcId="{26F4F929-0CD0-4A38-B4E1-E332A7DDA322}" destId="{FE4E226E-5EBF-4F34-86FB-8D5FADCBD755}" srcOrd="0" destOrd="0" presId="urn:microsoft.com/office/officeart/2005/8/layout/target3"/>
    <dgm:cxn modelId="{CAA79CB8-E7BC-43B0-B74A-1830C6C3C54F}" type="presParOf" srcId="{26F4F929-0CD0-4A38-B4E1-E332A7DDA322}" destId="{6605FDD2-1B04-4A8D-A0C6-D690D96B29CD}" srcOrd="1" destOrd="0" presId="urn:microsoft.com/office/officeart/2005/8/layout/target3"/>
    <dgm:cxn modelId="{AD4F8635-83CA-49D6-933A-5FB11A254BD9}" type="presParOf" srcId="{26F4F929-0CD0-4A38-B4E1-E332A7DDA322}" destId="{4793FDA7-4424-42E6-8D73-5AFD6DDC4319}" srcOrd="2" destOrd="0" presId="urn:microsoft.com/office/officeart/2005/8/layout/target3"/>
    <dgm:cxn modelId="{ECCFAFE4-D2F1-4555-B587-213868EF8F35}" type="presParOf" srcId="{26F4F929-0CD0-4A38-B4E1-E332A7DDA322}" destId="{4257C5DD-35ED-42A5-AE3D-4E7753AD75EA}" srcOrd="3" destOrd="0" presId="urn:microsoft.com/office/officeart/2005/8/layout/target3"/>
    <dgm:cxn modelId="{C90213CE-9FB1-4603-A4EC-9DFF99A44945}" type="presParOf" srcId="{26F4F929-0CD0-4A38-B4E1-E332A7DDA322}" destId="{06688E6E-78A4-4DD5-B5A7-79DD87BE57A7}" srcOrd="4" destOrd="0" presId="urn:microsoft.com/office/officeart/2005/8/layout/target3"/>
    <dgm:cxn modelId="{A45AA64A-A3C4-4940-830F-E32CCF16D53D}" type="presParOf" srcId="{26F4F929-0CD0-4A38-B4E1-E332A7DDA322}" destId="{AC8E02EB-70C0-4EBB-8804-4F5978D9FB46}" srcOrd="5" destOrd="0" presId="urn:microsoft.com/office/officeart/2005/8/layout/target3"/>
    <dgm:cxn modelId="{7055AB88-DED8-4BDD-BDB0-614DE4864DA2}" type="presParOf" srcId="{26F4F929-0CD0-4A38-B4E1-E332A7DDA322}" destId="{33219F7B-C31D-4177-9545-5F3C7C820344}" srcOrd="6" destOrd="0" presId="urn:microsoft.com/office/officeart/2005/8/layout/target3"/>
    <dgm:cxn modelId="{1AC0874C-5770-4570-8B07-FB6D86988EE6}" type="presParOf" srcId="{26F4F929-0CD0-4A38-B4E1-E332A7DDA322}" destId="{DD7C2E8A-DFD3-4F76-9666-ED253B374509}" srcOrd="7" destOrd="0" presId="urn:microsoft.com/office/officeart/2005/8/layout/target3"/>
    <dgm:cxn modelId="{C7EB11CE-9EED-492B-8E6C-B9F12F131219}" type="presParOf" srcId="{26F4F929-0CD0-4A38-B4E1-E332A7DDA322}" destId="{AB874F51-46B4-4547-B752-E01A3DF37C28}" srcOrd="8" destOrd="0" presId="urn:microsoft.com/office/officeart/2005/8/layout/target3"/>
    <dgm:cxn modelId="{00DE5337-9CEA-463A-B655-6B72535B92F5}" type="presParOf" srcId="{26F4F929-0CD0-4A38-B4E1-E332A7DDA322}" destId="{259FC2AC-B561-4862-99CE-C2C03FC0BCE9}" srcOrd="9" destOrd="0" presId="urn:microsoft.com/office/officeart/2005/8/layout/target3"/>
    <dgm:cxn modelId="{FA7354F7-4B68-4A21-A2C3-C46385AA7743}" type="presParOf" srcId="{26F4F929-0CD0-4A38-B4E1-E332A7DDA322}" destId="{EB5142FB-6B34-4018-9A20-FDC2B26FB81D}" srcOrd="10" destOrd="0" presId="urn:microsoft.com/office/officeart/2005/8/layout/target3"/>
    <dgm:cxn modelId="{91B3EA6D-FD54-40AF-BBDC-40FA7509493C}" type="presParOf" srcId="{26F4F929-0CD0-4A38-B4E1-E332A7DDA322}" destId="{47919DBB-AEEB-42D3-82C2-F4A348064923}" srcOrd="11" destOrd="0" presId="urn:microsoft.com/office/officeart/2005/8/layout/target3"/>
    <dgm:cxn modelId="{F67CED30-CD95-40B2-BAE0-55E7B50B4BEF}" type="presParOf" srcId="{26F4F929-0CD0-4A38-B4E1-E332A7DDA322}" destId="{47DD8A01-22BA-4112-B05E-A805FC396E33}" srcOrd="12" destOrd="0" presId="urn:microsoft.com/office/officeart/2005/8/layout/target3"/>
    <dgm:cxn modelId="{A8824CAD-4ADF-4449-BAD3-467AF55C8D37}" type="presParOf" srcId="{26F4F929-0CD0-4A38-B4E1-E332A7DDA322}" destId="{D7D6FDA7-9BAE-4AF5-BD2D-42314BCDF4B1}" srcOrd="13" destOrd="0" presId="urn:microsoft.com/office/officeart/2005/8/layout/target3"/>
    <dgm:cxn modelId="{43FFC851-AFE7-4DBC-92F0-E570038BF999}" type="presParOf" srcId="{26F4F929-0CD0-4A38-B4E1-E332A7DDA322}" destId="{BF7FB313-93A5-4549-8D1F-2D100ACD8193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46A739-C459-441C-869B-590910C8D391}" type="doc">
      <dgm:prSet loTypeId="urn:microsoft.com/office/officeart/2011/layout/RadialPictureList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38A2CFD-A8C2-4D87-90D7-D703CA7C530C}">
      <dgm:prSet phldrT="[Text]"/>
      <dgm:spPr>
        <a:xfrm>
          <a:off x="1353641" y="1135887"/>
          <a:ext cx="1778971" cy="1778812"/>
        </a:xfrm>
        <a:prstGeom prst="ellips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Preliminary Results</a:t>
          </a:r>
        </a:p>
      </dgm:t>
    </dgm:pt>
    <dgm:pt modelId="{75FE7B2A-EBE0-42DA-820F-7CC9DCDF146C}" type="parTrans" cxnId="{8DD47D11-D69E-4BBD-80DA-84755E6544AD}">
      <dgm:prSet/>
      <dgm:spPr/>
      <dgm:t>
        <a:bodyPr/>
        <a:lstStyle/>
        <a:p>
          <a:endParaRPr lang="en-US"/>
        </a:p>
      </dgm:t>
    </dgm:pt>
    <dgm:pt modelId="{DFECB079-C684-4855-A42D-3AC2B94C7115}" type="sibTrans" cxnId="{8DD47D11-D69E-4BBD-80DA-84755E6544AD}">
      <dgm:prSet/>
      <dgm:spPr/>
      <dgm:t>
        <a:bodyPr/>
        <a:lstStyle/>
        <a:p>
          <a:endParaRPr lang="en-US"/>
        </a:p>
      </dgm:t>
    </dgm:pt>
    <dgm:pt modelId="{337E7D48-04CF-4542-A21B-0CB8081FF773}">
      <dgm:prSet phldrT="[Text]"/>
      <dgm:spPr>
        <a:xfrm>
          <a:off x="3682078" y="12191"/>
          <a:ext cx="1275991" cy="922528"/>
        </a:xfrm>
        <a:prstGeom prst="rect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8878296-5BC5-43A1-813B-B16C1A0A3F57}" type="parTrans" cxnId="{F029E90D-1D88-4D39-BE43-906FAD0B0482}">
      <dgm:prSet/>
      <dgm:spPr/>
      <dgm:t>
        <a:bodyPr/>
        <a:lstStyle/>
        <a:p>
          <a:endParaRPr lang="en-US"/>
        </a:p>
      </dgm:t>
    </dgm:pt>
    <dgm:pt modelId="{4FA650AA-22D8-4EB6-A9C5-F500C8735FF3}" type="sibTrans" cxnId="{F029E90D-1D88-4D39-BE43-906FAD0B0482}">
      <dgm:prSet/>
      <dgm:spPr/>
      <dgm:t>
        <a:bodyPr/>
        <a:lstStyle/>
        <a:p>
          <a:endParaRPr lang="en-US"/>
        </a:p>
      </dgm:t>
    </dgm:pt>
    <dgm:pt modelId="{DF8CB905-44B5-4B82-809A-BA707B6FAD5B}">
      <dgm:prSet phldrT="[Text]"/>
      <dgm:spPr>
        <a:xfrm>
          <a:off x="4383534" y="904239"/>
          <a:ext cx="1275991" cy="92252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D9A52727-54A4-4E2C-AF01-728E9AB95441}" type="parTrans" cxnId="{01A4F122-1515-4215-9066-DB737E6178C8}">
      <dgm:prSet/>
      <dgm:spPr/>
      <dgm:t>
        <a:bodyPr/>
        <a:lstStyle/>
        <a:p>
          <a:endParaRPr lang="en-US"/>
        </a:p>
      </dgm:t>
    </dgm:pt>
    <dgm:pt modelId="{2C0374A3-5205-4318-8CDA-892EE8D2280D}" type="sibTrans" cxnId="{01A4F122-1515-4215-9066-DB737E6178C8}">
      <dgm:prSet/>
      <dgm:spPr/>
      <dgm:t>
        <a:bodyPr/>
        <a:lstStyle/>
        <a:p>
          <a:endParaRPr lang="en-US"/>
        </a:p>
      </dgm:t>
    </dgm:pt>
    <dgm:pt modelId="{EC9937E5-DAFB-49B1-BDFD-C2D3A8A0AC61}">
      <dgm:prSet phldrT="[Text]"/>
      <dgm:spPr>
        <a:xfrm>
          <a:off x="4383534" y="2207971"/>
          <a:ext cx="1275991" cy="92252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B7E74F31-9EF8-4B78-8178-B9CC9C573196}" type="parTrans" cxnId="{9E139FE3-F8C4-4522-A05A-4B5FEA45F540}">
      <dgm:prSet/>
      <dgm:spPr/>
      <dgm:t>
        <a:bodyPr/>
        <a:lstStyle/>
        <a:p>
          <a:endParaRPr lang="en-US"/>
        </a:p>
      </dgm:t>
    </dgm:pt>
    <dgm:pt modelId="{1AD6B1C0-EEEB-43FB-A875-753EEF4D9BED}" type="sibTrans" cxnId="{9E139FE3-F8C4-4522-A05A-4B5FEA45F540}">
      <dgm:prSet/>
      <dgm:spPr/>
      <dgm:t>
        <a:bodyPr/>
        <a:lstStyle/>
        <a:p>
          <a:endParaRPr lang="en-US"/>
        </a:p>
      </dgm:t>
    </dgm:pt>
    <dgm:pt modelId="{249668A2-6904-4C54-A529-E0409EEE7997}">
      <dgm:prSet phldrT="[Text]"/>
      <dgm:spPr>
        <a:xfrm>
          <a:off x="3682078" y="3130499"/>
          <a:ext cx="1275991" cy="92252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87BEA1DC-1B46-4B99-9177-74DBE4F5C106}" type="parTrans" cxnId="{553CD83E-E49E-4C18-9EB3-CC34EC503F7A}">
      <dgm:prSet/>
      <dgm:spPr/>
      <dgm:t>
        <a:bodyPr/>
        <a:lstStyle/>
        <a:p>
          <a:endParaRPr lang="en-US"/>
        </a:p>
      </dgm:t>
    </dgm:pt>
    <dgm:pt modelId="{80935908-D3C2-4BA4-8BE5-04F7D20CB526}" type="sibTrans" cxnId="{553CD83E-E49E-4C18-9EB3-CC34EC503F7A}">
      <dgm:prSet/>
      <dgm:spPr/>
      <dgm:t>
        <a:bodyPr/>
        <a:lstStyle/>
        <a:p>
          <a:endParaRPr lang="en-US"/>
        </a:p>
      </dgm:t>
    </dgm:pt>
    <dgm:pt modelId="{F3BB665B-016F-46F9-B408-B941EFBB4600}" type="pres">
      <dgm:prSet presAssocID="{3F46A739-C459-441C-869B-590910C8D391}" presName="Name0" presStyleCnt="0">
        <dgm:presLayoutVars>
          <dgm:chMax val="1"/>
          <dgm:chPref val="1"/>
          <dgm:dir/>
          <dgm:resizeHandles/>
        </dgm:presLayoutVars>
      </dgm:prSet>
      <dgm:spPr/>
    </dgm:pt>
    <dgm:pt modelId="{3426D7FA-3071-476B-8D4B-F8B4EB2484CC}" type="pres">
      <dgm:prSet presAssocID="{E38A2CFD-A8C2-4D87-90D7-D703CA7C530C}" presName="Parent" presStyleLbl="node1" presStyleIdx="0" presStyleCnt="2">
        <dgm:presLayoutVars>
          <dgm:chMax val="4"/>
          <dgm:chPref val="3"/>
        </dgm:presLayoutVars>
      </dgm:prSet>
      <dgm:spPr/>
    </dgm:pt>
    <dgm:pt modelId="{1F28F63A-6A0D-40D0-A89B-B989A2B9C2DE}" type="pres">
      <dgm:prSet presAssocID="{337E7D48-04CF-4542-A21B-0CB8081FF773}" presName="Accent" presStyleLbl="node1" presStyleIdx="1" presStyleCnt="2"/>
      <dgm:spPr>
        <a:xfrm>
          <a:off x="436473" y="146710"/>
          <a:ext cx="3585625" cy="3737660"/>
        </a:xfrm>
        <a:prstGeom prst="blockArc">
          <a:avLst>
            <a:gd name="adj1" fmla="val 16509444"/>
            <a:gd name="adj2" fmla="val 5088054"/>
            <a:gd name="adj3" fmla="val 524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C4EA2235-388B-4B24-ADDF-0E9CE01EA0D1}" type="pres">
      <dgm:prSet presAssocID="{337E7D48-04CF-4542-A21B-0CB8081FF773}" presName="Image1" presStyleLbl="fgImgPlace1" presStyleIdx="0" presStyleCnt="4"/>
      <dgm:spPr>
        <a:xfrm>
          <a:off x="2656271" y="0"/>
          <a:ext cx="953207" cy="953008"/>
        </a:xfrm>
        <a:prstGeom prst="ellipse">
          <a:avLst/>
        </a:prstGeom>
        <a:solidFill>
          <a:srgbClr val="FFAFBE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5B92CA8A-1210-458D-BD69-3D1405E8E4A7}" type="pres">
      <dgm:prSet presAssocID="{337E7D48-04CF-4542-A21B-0CB8081FF773}" presName="Child1" presStyleLbl="revTx" presStyleIdx="0" presStyleCnt="4" custScaleX="67952" custScaleY="67952" custLinFactNeighborX="-90324" custLinFactNeighborY="-1">
        <dgm:presLayoutVars>
          <dgm:chMax val="0"/>
          <dgm:chPref val="0"/>
          <dgm:bulletEnabled val="1"/>
        </dgm:presLayoutVars>
      </dgm:prSet>
      <dgm:spPr/>
    </dgm:pt>
    <dgm:pt modelId="{3C96E130-DC35-4053-95A2-C4C76A580B15}" type="pres">
      <dgm:prSet presAssocID="{DF8CB905-44B5-4B82-809A-BA707B6FAD5B}" presName="Image2" presStyleCnt="0"/>
      <dgm:spPr/>
    </dgm:pt>
    <dgm:pt modelId="{96548113-43AD-41F3-A54A-6454D3EC1B85}" type="pres">
      <dgm:prSet presAssocID="{DF8CB905-44B5-4B82-809A-BA707B6FAD5B}" presName="Image" presStyleLbl="fgImgPlace1" presStyleIdx="1" presStyleCnt="4"/>
      <dgm:spPr>
        <a:xfrm>
          <a:off x="3360338" y="887577"/>
          <a:ext cx="953207" cy="953008"/>
        </a:xfrm>
        <a:prstGeom prst="ellipse">
          <a:avLst/>
        </a:prstGeom>
        <a:solidFill>
          <a:srgbClr val="FF476A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F6C73FD0-CAA7-4389-904D-F6EFA3B40D41}" type="pres">
      <dgm:prSet presAssocID="{DF8CB905-44B5-4B82-809A-BA707B6FAD5B}" presName="Child2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8630835F-FE54-4A56-A185-F434F3EB9117}" type="pres">
      <dgm:prSet presAssocID="{EC9937E5-DAFB-49B1-BDFD-C2D3A8A0AC61}" presName="Image3" presStyleCnt="0"/>
      <dgm:spPr/>
    </dgm:pt>
    <dgm:pt modelId="{77B7EDDE-6D40-42AA-B909-B7F18EF924B7}" type="pres">
      <dgm:prSet presAssocID="{EC9937E5-DAFB-49B1-BDFD-C2D3A8A0AC61}" presName="Image" presStyleLbl="fgImgPlace1" presStyleIdx="2" presStyleCnt="4"/>
      <dgm:spPr>
        <a:xfrm>
          <a:off x="3356682" y="2192527"/>
          <a:ext cx="953207" cy="953008"/>
        </a:xfrm>
        <a:prstGeom prst="ellipse">
          <a:avLst/>
        </a:prstGeom>
        <a:solidFill>
          <a:srgbClr val="C80026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E0E31D25-AD09-4864-8EA1-5922F629E278}" type="pres">
      <dgm:prSet presAssocID="{EC9937E5-DAFB-49B1-BDFD-C2D3A8A0AC61}" presName="Child3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10965433-F03F-4FEB-B0AA-DBC0B7CE3EAF}" type="pres">
      <dgm:prSet presAssocID="{249668A2-6904-4C54-A529-E0409EEE7997}" presName="Image4" presStyleCnt="0"/>
      <dgm:spPr/>
    </dgm:pt>
    <dgm:pt modelId="{42E861CA-9163-4FA3-957A-E772CF505ACD}" type="pres">
      <dgm:prSet presAssocID="{249668A2-6904-4C54-A529-E0409EEE7997}" presName="Image" presStyleLbl="fgImgPlace1" presStyleIdx="3" presStyleCnt="4"/>
      <dgm:spPr>
        <a:xfrm>
          <a:off x="2656271" y="3110991"/>
          <a:ext cx="953207" cy="953008"/>
        </a:xfrm>
        <a:prstGeom prst="ellipse">
          <a:avLst/>
        </a:prstGeom>
        <a:solidFill>
          <a:srgbClr val="A5002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EFF90F5E-0D06-4C58-ABE7-57863ECC3588}" type="pres">
      <dgm:prSet presAssocID="{249668A2-6904-4C54-A529-E0409EEE7997}" presName="Child4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029E90D-1D88-4D39-BE43-906FAD0B0482}" srcId="{E38A2CFD-A8C2-4D87-90D7-D703CA7C530C}" destId="{337E7D48-04CF-4542-A21B-0CB8081FF773}" srcOrd="0" destOrd="0" parTransId="{28878296-5BC5-43A1-813B-B16C1A0A3F57}" sibTransId="{4FA650AA-22D8-4EB6-A9C5-F500C8735FF3}"/>
    <dgm:cxn modelId="{8DD47D11-D69E-4BBD-80DA-84755E6544AD}" srcId="{3F46A739-C459-441C-869B-590910C8D391}" destId="{E38A2CFD-A8C2-4D87-90D7-D703CA7C530C}" srcOrd="0" destOrd="0" parTransId="{75FE7B2A-EBE0-42DA-820F-7CC9DCDF146C}" sibTransId="{DFECB079-C684-4855-A42D-3AC2B94C7115}"/>
    <dgm:cxn modelId="{9B486C13-C8FC-4085-B7BD-E74A364E3410}" type="presOf" srcId="{DF8CB905-44B5-4B82-809A-BA707B6FAD5B}" destId="{F6C73FD0-CAA7-4389-904D-F6EFA3B40D41}" srcOrd="0" destOrd="0" presId="urn:microsoft.com/office/officeart/2011/layout/RadialPictureList"/>
    <dgm:cxn modelId="{719AFC20-D266-4823-9012-D80D15CA7E44}" type="presOf" srcId="{E38A2CFD-A8C2-4D87-90D7-D703CA7C530C}" destId="{3426D7FA-3071-476B-8D4B-F8B4EB2484CC}" srcOrd="0" destOrd="0" presId="urn:microsoft.com/office/officeart/2011/layout/RadialPictureList"/>
    <dgm:cxn modelId="{01A4F122-1515-4215-9066-DB737E6178C8}" srcId="{E38A2CFD-A8C2-4D87-90D7-D703CA7C530C}" destId="{DF8CB905-44B5-4B82-809A-BA707B6FAD5B}" srcOrd="1" destOrd="0" parTransId="{D9A52727-54A4-4E2C-AF01-728E9AB95441}" sibTransId="{2C0374A3-5205-4318-8CDA-892EE8D2280D}"/>
    <dgm:cxn modelId="{30BE6239-A38A-4C19-A9B8-2F787845F58D}" type="presOf" srcId="{337E7D48-04CF-4542-A21B-0CB8081FF773}" destId="{5B92CA8A-1210-458D-BD69-3D1405E8E4A7}" srcOrd="0" destOrd="0" presId="urn:microsoft.com/office/officeart/2011/layout/RadialPictureList"/>
    <dgm:cxn modelId="{553CD83E-E49E-4C18-9EB3-CC34EC503F7A}" srcId="{E38A2CFD-A8C2-4D87-90D7-D703CA7C530C}" destId="{249668A2-6904-4C54-A529-E0409EEE7997}" srcOrd="3" destOrd="0" parTransId="{87BEA1DC-1B46-4B99-9177-74DBE4F5C106}" sibTransId="{80935908-D3C2-4BA4-8BE5-04F7D20CB526}"/>
    <dgm:cxn modelId="{74B3146A-C0F4-4E19-9779-F70EDC1BD828}" type="presOf" srcId="{3F46A739-C459-441C-869B-590910C8D391}" destId="{F3BB665B-016F-46F9-B408-B941EFBB4600}" srcOrd="0" destOrd="0" presId="urn:microsoft.com/office/officeart/2011/layout/RadialPictureList"/>
    <dgm:cxn modelId="{8A554C4A-9F92-4416-9DDA-A5490F76FA00}" type="presOf" srcId="{EC9937E5-DAFB-49B1-BDFD-C2D3A8A0AC61}" destId="{E0E31D25-AD09-4864-8EA1-5922F629E278}" srcOrd="0" destOrd="0" presId="urn:microsoft.com/office/officeart/2011/layout/RadialPictureList"/>
    <dgm:cxn modelId="{9E139FE3-F8C4-4522-A05A-4B5FEA45F540}" srcId="{E38A2CFD-A8C2-4D87-90D7-D703CA7C530C}" destId="{EC9937E5-DAFB-49B1-BDFD-C2D3A8A0AC61}" srcOrd="2" destOrd="0" parTransId="{B7E74F31-9EF8-4B78-8178-B9CC9C573196}" sibTransId="{1AD6B1C0-EEEB-43FB-A875-753EEF4D9BED}"/>
    <dgm:cxn modelId="{CF1E26F2-43FB-4104-AB0E-4DB90824401D}" type="presOf" srcId="{249668A2-6904-4C54-A529-E0409EEE7997}" destId="{EFF90F5E-0D06-4C58-ABE7-57863ECC3588}" srcOrd="0" destOrd="0" presId="urn:microsoft.com/office/officeart/2011/layout/RadialPictureList"/>
    <dgm:cxn modelId="{1E86F380-5E7E-4F3A-B0C3-23771B103455}" type="presParOf" srcId="{F3BB665B-016F-46F9-B408-B941EFBB4600}" destId="{3426D7FA-3071-476B-8D4B-F8B4EB2484CC}" srcOrd="0" destOrd="0" presId="urn:microsoft.com/office/officeart/2011/layout/RadialPictureList"/>
    <dgm:cxn modelId="{4B2C8E91-D5EB-4E84-9AA7-7793D0184CF4}" type="presParOf" srcId="{F3BB665B-016F-46F9-B408-B941EFBB4600}" destId="{1F28F63A-6A0D-40D0-A89B-B989A2B9C2DE}" srcOrd="1" destOrd="0" presId="urn:microsoft.com/office/officeart/2011/layout/RadialPictureList"/>
    <dgm:cxn modelId="{BA93F795-F0B7-4209-9D4A-2933C2DF07C1}" type="presParOf" srcId="{F3BB665B-016F-46F9-B408-B941EFBB4600}" destId="{C4EA2235-388B-4B24-ADDF-0E9CE01EA0D1}" srcOrd="2" destOrd="0" presId="urn:microsoft.com/office/officeart/2011/layout/RadialPictureList"/>
    <dgm:cxn modelId="{DE65A754-C404-467D-A0C0-A60F1768D796}" type="presParOf" srcId="{F3BB665B-016F-46F9-B408-B941EFBB4600}" destId="{5B92CA8A-1210-458D-BD69-3D1405E8E4A7}" srcOrd="3" destOrd="0" presId="urn:microsoft.com/office/officeart/2011/layout/RadialPictureList"/>
    <dgm:cxn modelId="{4F88687C-56B8-4BA3-88A3-4D1BD6926BE9}" type="presParOf" srcId="{F3BB665B-016F-46F9-B408-B941EFBB4600}" destId="{3C96E130-DC35-4053-95A2-C4C76A580B15}" srcOrd="4" destOrd="0" presId="urn:microsoft.com/office/officeart/2011/layout/RadialPictureList"/>
    <dgm:cxn modelId="{AEB579B0-E344-4EA8-933B-29994BAABFF7}" type="presParOf" srcId="{3C96E130-DC35-4053-95A2-C4C76A580B15}" destId="{96548113-43AD-41F3-A54A-6454D3EC1B85}" srcOrd="0" destOrd="0" presId="urn:microsoft.com/office/officeart/2011/layout/RadialPictureList"/>
    <dgm:cxn modelId="{B2DBEC3B-1D9F-435D-A8D7-55780853A122}" type="presParOf" srcId="{F3BB665B-016F-46F9-B408-B941EFBB4600}" destId="{F6C73FD0-CAA7-4389-904D-F6EFA3B40D41}" srcOrd="5" destOrd="0" presId="urn:microsoft.com/office/officeart/2011/layout/RadialPictureList"/>
    <dgm:cxn modelId="{1A42765F-E579-4469-8C77-94D74DDEFCC5}" type="presParOf" srcId="{F3BB665B-016F-46F9-B408-B941EFBB4600}" destId="{8630835F-FE54-4A56-A185-F434F3EB9117}" srcOrd="6" destOrd="0" presId="urn:microsoft.com/office/officeart/2011/layout/RadialPictureList"/>
    <dgm:cxn modelId="{559EB9AD-1189-455E-86F5-C18D7461E1C8}" type="presParOf" srcId="{8630835F-FE54-4A56-A185-F434F3EB9117}" destId="{77B7EDDE-6D40-42AA-B909-B7F18EF924B7}" srcOrd="0" destOrd="0" presId="urn:microsoft.com/office/officeart/2011/layout/RadialPictureList"/>
    <dgm:cxn modelId="{F61998C1-B315-49A3-95DF-6858743BBDCC}" type="presParOf" srcId="{F3BB665B-016F-46F9-B408-B941EFBB4600}" destId="{E0E31D25-AD09-4864-8EA1-5922F629E278}" srcOrd="7" destOrd="0" presId="urn:microsoft.com/office/officeart/2011/layout/RadialPictureList"/>
    <dgm:cxn modelId="{AE8D50FF-426A-4BE6-86F1-DF4A344BDF65}" type="presParOf" srcId="{F3BB665B-016F-46F9-B408-B941EFBB4600}" destId="{10965433-F03F-4FEB-B0AA-DBC0B7CE3EAF}" srcOrd="8" destOrd="0" presId="urn:microsoft.com/office/officeart/2011/layout/RadialPictureList"/>
    <dgm:cxn modelId="{3DFE6CEA-5DAA-4DB6-A1B0-08B08608A22E}" type="presParOf" srcId="{10965433-F03F-4FEB-B0AA-DBC0B7CE3EAF}" destId="{42E861CA-9163-4FA3-957A-E772CF505ACD}" srcOrd="0" destOrd="0" presId="urn:microsoft.com/office/officeart/2011/layout/RadialPictureList"/>
    <dgm:cxn modelId="{529B707D-4D5A-4EE7-B6BB-E08A5F34CED7}" type="presParOf" srcId="{F3BB665B-016F-46F9-B408-B941EFBB4600}" destId="{EFF90F5E-0D06-4C58-ABE7-57863ECC3588}" srcOrd="9" destOrd="0" presId="urn:microsoft.com/office/officeart/2011/layout/RadialPicture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4E226E-5EBF-4F34-86FB-8D5FADCBD755}">
      <dsp:nvSpPr>
        <dsp:cNvPr id="0" name=""/>
        <dsp:cNvSpPr/>
      </dsp:nvSpPr>
      <dsp:spPr>
        <a:xfrm>
          <a:off x="-51414" y="343130"/>
          <a:ext cx="4084320" cy="4084320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3FDA7-4424-42E6-8D73-5AFD6DDC4319}">
      <dsp:nvSpPr>
        <dsp:cNvPr id="0" name=""/>
        <dsp:cNvSpPr/>
      </dsp:nvSpPr>
      <dsp:spPr>
        <a:xfrm>
          <a:off x="1990745" y="343130"/>
          <a:ext cx="4765040" cy="40843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600" kern="1200" dirty="0"/>
        </a:p>
      </dsp:txBody>
      <dsp:txXfrm>
        <a:off x="1990745" y="343130"/>
        <a:ext cx="2382520" cy="1225298"/>
      </dsp:txXfrm>
    </dsp:sp>
    <dsp:sp modelId="{06688E6E-78A4-4DD5-B5A7-79DD87BE57A7}">
      <dsp:nvSpPr>
        <dsp:cNvPr id="0" name=""/>
        <dsp:cNvSpPr/>
      </dsp:nvSpPr>
      <dsp:spPr>
        <a:xfrm>
          <a:off x="663342" y="1568429"/>
          <a:ext cx="2654805" cy="2654805"/>
        </a:xfrm>
        <a:prstGeom prst="pie">
          <a:avLst>
            <a:gd name="adj1" fmla="val 5400000"/>
            <a:gd name="adj2" fmla="val 16200000"/>
          </a:avLst>
        </a:prstGeom>
        <a:solidFill>
          <a:srgbClr val="A5002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8E02EB-70C0-4EBB-8804-4F5978D9FB46}">
      <dsp:nvSpPr>
        <dsp:cNvPr id="0" name=""/>
        <dsp:cNvSpPr/>
      </dsp:nvSpPr>
      <dsp:spPr>
        <a:xfrm>
          <a:off x="1990745" y="1568429"/>
          <a:ext cx="4765040" cy="265480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A500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600" kern="1200" dirty="0"/>
        </a:p>
      </dsp:txBody>
      <dsp:txXfrm>
        <a:off x="1990745" y="1568429"/>
        <a:ext cx="2382520" cy="1225294"/>
      </dsp:txXfrm>
    </dsp:sp>
    <dsp:sp modelId="{DD7C2E8A-DFD3-4F76-9666-ED253B374509}">
      <dsp:nvSpPr>
        <dsp:cNvPr id="0" name=""/>
        <dsp:cNvSpPr/>
      </dsp:nvSpPr>
      <dsp:spPr>
        <a:xfrm>
          <a:off x="1378097" y="2793724"/>
          <a:ext cx="1225294" cy="1225294"/>
        </a:xfrm>
        <a:prstGeom prst="pie">
          <a:avLst>
            <a:gd name="adj1" fmla="val 5400000"/>
            <a:gd name="adj2" fmla="val 16200000"/>
          </a:avLst>
        </a:prstGeom>
        <a:solidFill>
          <a:srgbClr val="78000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874F51-46B4-4547-B752-E01A3DF37C28}">
      <dsp:nvSpPr>
        <dsp:cNvPr id="0" name=""/>
        <dsp:cNvSpPr/>
      </dsp:nvSpPr>
      <dsp:spPr>
        <a:xfrm>
          <a:off x="1990745" y="2793724"/>
          <a:ext cx="4765040" cy="12252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800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600" kern="1200" dirty="0"/>
        </a:p>
      </dsp:txBody>
      <dsp:txXfrm>
        <a:off x="1990745" y="2793724"/>
        <a:ext cx="2382520" cy="1225294"/>
      </dsp:txXfrm>
    </dsp:sp>
    <dsp:sp modelId="{EB5142FB-6B34-4018-9A20-FDC2B26FB81D}">
      <dsp:nvSpPr>
        <dsp:cNvPr id="0" name=""/>
        <dsp:cNvSpPr/>
      </dsp:nvSpPr>
      <dsp:spPr>
        <a:xfrm>
          <a:off x="4160363" y="343130"/>
          <a:ext cx="2563829" cy="12252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Age-appropriate MRI templates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Fine Element Method (FEM) to create meshes for </a:t>
          </a:r>
          <a:r>
            <a:rPr lang="en-GB" sz="1400" kern="1200" dirty="0" err="1"/>
            <a:t>gray</a:t>
          </a:r>
          <a:r>
            <a:rPr lang="en-GB" sz="1400" kern="1200" dirty="0"/>
            <a:t> matter, white matter, CSF, dura, skull, muscle, eyes, nasal cavity, scalp</a:t>
          </a:r>
          <a:endParaRPr lang="en-US" sz="1400" kern="1200" dirty="0"/>
        </a:p>
      </dsp:txBody>
      <dsp:txXfrm>
        <a:off x="4160363" y="343130"/>
        <a:ext cx="2563829" cy="1225298"/>
      </dsp:txXfrm>
    </dsp:sp>
    <dsp:sp modelId="{47DD8A01-22BA-4112-B05E-A805FC396E33}">
      <dsp:nvSpPr>
        <dsp:cNvPr id="0" name=""/>
        <dsp:cNvSpPr/>
      </dsp:nvSpPr>
      <dsp:spPr>
        <a:xfrm>
          <a:off x="4120598" y="1568429"/>
          <a:ext cx="2588179" cy="12252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Geodesic Photogrammetry System (GPS) for accurate electrode locations</a:t>
          </a:r>
        </a:p>
      </dsp:txBody>
      <dsp:txXfrm>
        <a:off x="4120598" y="1568429"/>
        <a:ext cx="2588179" cy="1225294"/>
      </dsp:txXfrm>
    </dsp:sp>
    <dsp:sp modelId="{BF7FB313-93A5-4549-8D1F-2D100ACD8193}">
      <dsp:nvSpPr>
        <dsp:cNvPr id="0" name=""/>
        <dsp:cNvSpPr/>
      </dsp:nvSpPr>
      <dsp:spPr>
        <a:xfrm>
          <a:off x="4133393" y="2793160"/>
          <a:ext cx="2553299" cy="12252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Amplitude around the peak of N290, and P400</a:t>
          </a:r>
        </a:p>
      </dsp:txBody>
      <dsp:txXfrm>
        <a:off x="4133393" y="2793160"/>
        <a:ext cx="2553299" cy="12252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6D7FA-3071-476B-8D4B-F8B4EB2484CC}">
      <dsp:nvSpPr>
        <dsp:cNvPr id="0" name=""/>
        <dsp:cNvSpPr/>
      </dsp:nvSpPr>
      <dsp:spPr>
        <a:xfrm>
          <a:off x="1450920" y="1233503"/>
          <a:ext cx="1931852" cy="1931679"/>
        </a:xfrm>
        <a:prstGeom prst="ellips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Preliminary Results</a:t>
          </a:r>
        </a:p>
      </dsp:txBody>
      <dsp:txXfrm>
        <a:off x="1733833" y="1516391"/>
        <a:ext cx="1366026" cy="1365903"/>
      </dsp:txXfrm>
    </dsp:sp>
    <dsp:sp modelId="{1F28F63A-6A0D-40D0-A89B-B989A2B9C2DE}">
      <dsp:nvSpPr>
        <dsp:cNvPr id="0" name=""/>
        <dsp:cNvSpPr/>
      </dsp:nvSpPr>
      <dsp:spPr>
        <a:xfrm>
          <a:off x="454933" y="159318"/>
          <a:ext cx="3893765" cy="4058866"/>
        </a:xfrm>
        <a:prstGeom prst="blockArc">
          <a:avLst>
            <a:gd name="adj1" fmla="val 16509444"/>
            <a:gd name="adj2" fmla="val 5088054"/>
            <a:gd name="adj3" fmla="val 524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A2235-388B-4B24-ADDF-0E9CE01EA0D1}">
      <dsp:nvSpPr>
        <dsp:cNvPr id="0" name=""/>
        <dsp:cNvSpPr/>
      </dsp:nvSpPr>
      <dsp:spPr>
        <a:xfrm>
          <a:off x="2865494" y="0"/>
          <a:ext cx="1035123" cy="1034907"/>
        </a:xfrm>
        <a:prstGeom prst="ellipse">
          <a:avLst/>
        </a:prstGeom>
        <a:solidFill>
          <a:srgbClr val="FFAFBE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92CA8A-1210-458D-BD69-3D1405E8E4A7}">
      <dsp:nvSpPr>
        <dsp:cNvPr id="0" name=""/>
        <dsp:cNvSpPr/>
      </dsp:nvSpPr>
      <dsp:spPr>
        <a:xfrm>
          <a:off x="2949921" y="173759"/>
          <a:ext cx="941575" cy="680748"/>
        </a:xfrm>
        <a:prstGeom prst="rect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endParaRPr lang="en-US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949921" y="173759"/>
        <a:ext cx="941575" cy="680748"/>
      </dsp:txXfrm>
    </dsp:sp>
    <dsp:sp modelId="{96548113-43AD-41F3-A54A-6454D3EC1B85}">
      <dsp:nvSpPr>
        <dsp:cNvPr id="0" name=""/>
        <dsp:cNvSpPr/>
      </dsp:nvSpPr>
      <dsp:spPr>
        <a:xfrm>
          <a:off x="3630067" y="963853"/>
          <a:ext cx="1035123" cy="1034907"/>
        </a:xfrm>
        <a:prstGeom prst="ellipse">
          <a:avLst/>
        </a:prstGeom>
        <a:solidFill>
          <a:srgbClr val="FF476A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C73FD0-CAA7-4389-904D-F6EFA3B40D41}">
      <dsp:nvSpPr>
        <dsp:cNvPr id="0" name=""/>
        <dsp:cNvSpPr/>
      </dsp:nvSpPr>
      <dsp:spPr>
        <a:xfrm>
          <a:off x="4741194" y="981948"/>
          <a:ext cx="1385647" cy="1001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endParaRPr lang="en-US" sz="20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741194" y="981948"/>
        <a:ext cx="1385647" cy="1001807"/>
      </dsp:txXfrm>
    </dsp:sp>
    <dsp:sp modelId="{77B7EDDE-6D40-42AA-B909-B7F18EF924B7}">
      <dsp:nvSpPr>
        <dsp:cNvPr id="0" name=""/>
        <dsp:cNvSpPr/>
      </dsp:nvSpPr>
      <dsp:spPr>
        <a:xfrm>
          <a:off x="3626097" y="2380948"/>
          <a:ext cx="1035123" cy="1034907"/>
        </a:xfrm>
        <a:prstGeom prst="ellipse">
          <a:avLst/>
        </a:prstGeom>
        <a:solidFill>
          <a:srgbClr val="C80026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E31D25-AD09-4864-8EA1-5922F629E278}">
      <dsp:nvSpPr>
        <dsp:cNvPr id="0" name=""/>
        <dsp:cNvSpPr/>
      </dsp:nvSpPr>
      <dsp:spPr>
        <a:xfrm>
          <a:off x="4741194" y="2397718"/>
          <a:ext cx="1385647" cy="1001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endParaRPr lang="en-US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741194" y="2397718"/>
        <a:ext cx="1385647" cy="1001807"/>
      </dsp:txXfrm>
    </dsp:sp>
    <dsp:sp modelId="{42E861CA-9163-4FA3-957A-E772CF505ACD}">
      <dsp:nvSpPr>
        <dsp:cNvPr id="0" name=""/>
        <dsp:cNvSpPr/>
      </dsp:nvSpPr>
      <dsp:spPr>
        <a:xfrm>
          <a:off x="2865494" y="3378342"/>
          <a:ext cx="1035123" cy="1034907"/>
        </a:xfrm>
        <a:prstGeom prst="ellipse">
          <a:avLst/>
        </a:prstGeom>
        <a:solidFill>
          <a:srgbClr val="A5002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90F5E-0D06-4C58-ABE7-57863ECC3588}">
      <dsp:nvSpPr>
        <dsp:cNvPr id="0" name=""/>
        <dsp:cNvSpPr/>
      </dsp:nvSpPr>
      <dsp:spPr>
        <a:xfrm>
          <a:off x="3979457" y="3399526"/>
          <a:ext cx="1385647" cy="1001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endParaRPr lang="en-US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3979457" y="3399526"/>
        <a:ext cx="1385647" cy="1001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41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423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6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652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83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97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52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5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9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51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5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F43C-C4C1-487B-8677-1E984D9D136D}" type="datetimeFigureOut">
              <a:rPr lang="en-US" smtClean="0"/>
              <a:t>26-Jun-20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3FCA6-4975-4C21-BA36-5410C1848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1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infantlab.sc.edu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image" Target="../media/image50.png"/><Relationship Id="rId21" Type="http://schemas.openxmlformats.org/officeDocument/2006/relationships/image" Target="../media/image68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image" Target="../media/image49.png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73.png"/><Relationship Id="rId12" Type="http://schemas.openxmlformats.org/officeDocument/2006/relationships/image" Target="../media/image78.sv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11" Type="http://schemas.openxmlformats.org/officeDocument/2006/relationships/image" Target="../media/image77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76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79.png"/><Relationship Id="rId4" Type="http://schemas.openxmlformats.org/officeDocument/2006/relationships/hyperlink" Target="https://infantlab.sc.ed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2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529F88-3A06-4E41-B3DA-2A6500C28A76}"/>
              </a:ext>
            </a:extLst>
          </p:cNvPr>
          <p:cNvCxnSpPr>
            <a:cxnSpLocks/>
          </p:cNvCxnSpPr>
          <p:nvPr/>
        </p:nvCxnSpPr>
        <p:spPr>
          <a:xfrm>
            <a:off x="4572000" y="581889"/>
            <a:ext cx="0" cy="568671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3442DA7-F62A-44D8-B227-20F01424BD97}"/>
              </a:ext>
            </a:extLst>
          </p:cNvPr>
          <p:cNvSpPr txBox="1"/>
          <p:nvPr/>
        </p:nvSpPr>
        <p:spPr>
          <a:xfrm>
            <a:off x="4771278" y="689583"/>
            <a:ext cx="41695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ROLE OF LOW-LEVEL VISUAL CUES ON THE NEURAL RESPONSES TO FACES IN INFANTS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1C530FC-17E5-4464-8BC5-AA72474ED867}"/>
              </a:ext>
            </a:extLst>
          </p:cNvPr>
          <p:cNvCxnSpPr>
            <a:cxnSpLocks/>
            <a:endCxn id="20" idx="4"/>
          </p:cNvCxnSpPr>
          <p:nvPr/>
        </p:nvCxnSpPr>
        <p:spPr>
          <a:xfrm flipH="1">
            <a:off x="6025785" y="2043891"/>
            <a:ext cx="10178" cy="379317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431F813-F4AE-4DAC-84A9-DFCDFD3C9101}"/>
              </a:ext>
            </a:extLst>
          </p:cNvPr>
          <p:cNvGrpSpPr/>
          <p:nvPr/>
        </p:nvGrpSpPr>
        <p:grpSpPr>
          <a:xfrm>
            <a:off x="5900516" y="1798033"/>
            <a:ext cx="1569913" cy="1422796"/>
            <a:chOff x="903475" y="1670308"/>
            <a:chExt cx="1569913" cy="142279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2D0CF35-AE8F-4BFC-AB40-FE18E8EEB8F2}"/>
                </a:ext>
              </a:extLst>
            </p:cNvPr>
            <p:cNvSpPr/>
            <p:nvPr/>
          </p:nvSpPr>
          <p:spPr>
            <a:xfrm>
              <a:off x="903475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Chord 37">
              <a:extLst>
                <a:ext uri="{FF2B5EF4-FFF2-40B4-BE49-F238E27FC236}">
                  <a16:creationId xmlns:a16="http://schemas.microsoft.com/office/drawing/2014/main" id="{575D3FB3-9C0E-4051-B3A2-85B2E1994C3C}"/>
                </a:ext>
              </a:extLst>
            </p:cNvPr>
            <p:cNvSpPr/>
            <p:nvPr/>
          </p:nvSpPr>
          <p:spPr>
            <a:xfrm>
              <a:off x="930793" y="1697625"/>
              <a:ext cx="218541" cy="218541"/>
            </a:xfrm>
            <a:prstGeom prst="chord">
              <a:avLst>
                <a:gd name="adj1" fmla="val 2508618"/>
                <a:gd name="adj2" fmla="val 8291382"/>
              </a:avLst>
            </a:pr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A7CC5F0-CA9E-41AD-9DED-E3F5C5E48289}"/>
                </a:ext>
              </a:extLst>
            </p:cNvPr>
            <p:cNvSpPr/>
            <p:nvPr/>
          </p:nvSpPr>
          <p:spPr>
            <a:xfrm>
              <a:off x="1372108" y="1943485"/>
              <a:ext cx="1101280" cy="1149619"/>
            </a:xfrm>
            <a:custGeom>
              <a:avLst/>
              <a:gdLst>
                <a:gd name="connsiteX0" fmla="*/ 0 w 808148"/>
                <a:gd name="connsiteY0" fmla="*/ 0 h 1149619"/>
                <a:gd name="connsiteX1" fmla="*/ 808148 w 808148"/>
                <a:gd name="connsiteY1" fmla="*/ 0 h 1149619"/>
                <a:gd name="connsiteX2" fmla="*/ 808148 w 808148"/>
                <a:gd name="connsiteY2" fmla="*/ 1149619 h 1149619"/>
                <a:gd name="connsiteX3" fmla="*/ 0 w 808148"/>
                <a:gd name="connsiteY3" fmla="*/ 1149619 h 1149619"/>
                <a:gd name="connsiteX4" fmla="*/ 0 w 808148"/>
                <a:gd name="connsiteY4" fmla="*/ 0 h 114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1149619">
                  <a:moveTo>
                    <a:pt x="0" y="0"/>
                  </a:moveTo>
                  <a:lnTo>
                    <a:pt x="808148" y="0"/>
                  </a:lnTo>
                  <a:lnTo>
                    <a:pt x="808148" y="1149619"/>
                  </a:lnTo>
                  <a:lnTo>
                    <a:pt x="0" y="114961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940" tIns="27940" rIns="27940" bIns="27940" numCol="1" spcCol="1270" anchor="t" anchorCtr="0">
              <a:noAutofit/>
            </a:bodyPr>
            <a:lstStyle/>
            <a:p>
              <a:pPr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Background</a:t>
              </a:r>
            </a:p>
            <a:p>
              <a:pPr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Aims</a:t>
              </a: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FA25C30-B99C-496F-AC7D-B37F6435C768}"/>
                </a:ext>
              </a:extLst>
            </p:cNvPr>
            <p:cNvSpPr/>
            <p:nvPr/>
          </p:nvSpPr>
          <p:spPr>
            <a:xfrm>
              <a:off x="1233563" y="1670308"/>
              <a:ext cx="1167720" cy="301633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FF083E0-722A-4691-94ED-7D85C63992D0}"/>
              </a:ext>
            </a:extLst>
          </p:cNvPr>
          <p:cNvGrpSpPr/>
          <p:nvPr/>
        </p:nvGrpSpPr>
        <p:grpSpPr>
          <a:xfrm>
            <a:off x="5903199" y="2646019"/>
            <a:ext cx="2001340" cy="1422796"/>
            <a:chOff x="2098624" y="1670308"/>
            <a:chExt cx="2001340" cy="1422796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C1F75AD-3FB4-44FD-8688-D3CB097CBF05}"/>
                </a:ext>
              </a:extLst>
            </p:cNvPr>
            <p:cNvSpPr/>
            <p:nvPr/>
          </p:nvSpPr>
          <p:spPr>
            <a:xfrm>
              <a:off x="2098624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Chord 33">
              <a:extLst>
                <a:ext uri="{FF2B5EF4-FFF2-40B4-BE49-F238E27FC236}">
                  <a16:creationId xmlns:a16="http://schemas.microsoft.com/office/drawing/2014/main" id="{C0C0D0E6-9C38-4BCF-A780-506577F00DF7}"/>
                </a:ext>
              </a:extLst>
            </p:cNvPr>
            <p:cNvSpPr/>
            <p:nvPr/>
          </p:nvSpPr>
          <p:spPr>
            <a:xfrm>
              <a:off x="2125942" y="1697625"/>
              <a:ext cx="218541" cy="218541"/>
            </a:xfrm>
            <a:prstGeom prst="chord">
              <a:avLst>
                <a:gd name="adj1" fmla="val 1168272"/>
                <a:gd name="adj2" fmla="val 9631728"/>
              </a:avLst>
            </a:prstGeom>
            <a:gradFill rotWithShape="0">
              <a:gsLst>
                <a:gs pos="0">
                  <a:srgbClr val="FFAFBE"/>
                </a:gs>
                <a:gs pos="50000">
                  <a:srgbClr val="FFAFBE"/>
                </a:gs>
                <a:gs pos="100000">
                  <a:srgbClr val="FFAFBE"/>
                </a:gs>
              </a:gsLst>
            </a:gradFill>
          </p:spPr>
          <p:style>
            <a:lnRef idx="1">
              <a:schemeClr val="accent3">
                <a:hueOff val="542120"/>
                <a:satOff val="20000"/>
                <a:lumOff val="-2941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542120"/>
                <a:satOff val="20000"/>
                <a:lumOff val="-294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36E49B7-6118-451A-8BD1-5351AF26ED04}"/>
                </a:ext>
              </a:extLst>
            </p:cNvPr>
            <p:cNvSpPr/>
            <p:nvPr/>
          </p:nvSpPr>
          <p:spPr>
            <a:xfrm>
              <a:off x="2544145" y="1943485"/>
              <a:ext cx="1555819" cy="1149619"/>
            </a:xfrm>
            <a:custGeom>
              <a:avLst/>
              <a:gdLst>
                <a:gd name="connsiteX0" fmla="*/ 0 w 808148"/>
                <a:gd name="connsiteY0" fmla="*/ 0 h 1149619"/>
                <a:gd name="connsiteX1" fmla="*/ 808148 w 808148"/>
                <a:gd name="connsiteY1" fmla="*/ 0 h 1149619"/>
                <a:gd name="connsiteX2" fmla="*/ 808148 w 808148"/>
                <a:gd name="connsiteY2" fmla="*/ 1149619 h 1149619"/>
                <a:gd name="connsiteX3" fmla="*/ 0 w 808148"/>
                <a:gd name="connsiteY3" fmla="*/ 1149619 h 1149619"/>
                <a:gd name="connsiteX4" fmla="*/ 0 w 808148"/>
                <a:gd name="connsiteY4" fmla="*/ 0 h 114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1149619">
                  <a:moveTo>
                    <a:pt x="0" y="0"/>
                  </a:moveTo>
                  <a:lnTo>
                    <a:pt x="808148" y="0"/>
                  </a:lnTo>
                  <a:lnTo>
                    <a:pt x="808148" y="1149619"/>
                  </a:lnTo>
                  <a:lnTo>
                    <a:pt x="0" y="114961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940" tIns="27940" rIns="27940" bIns="27940" numCol="1" spcCol="1270" anchor="t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Sample</a:t>
              </a:r>
            </a:p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Stimuli and Procedure</a:t>
              </a: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F162DC1-57F8-4482-8417-711509D542CC}"/>
                </a:ext>
              </a:extLst>
            </p:cNvPr>
            <p:cNvSpPr/>
            <p:nvPr/>
          </p:nvSpPr>
          <p:spPr>
            <a:xfrm>
              <a:off x="2428713" y="1670308"/>
              <a:ext cx="808148" cy="273177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Method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C20DD0-75F2-41C1-B964-E295500959BE}"/>
              </a:ext>
            </a:extLst>
          </p:cNvPr>
          <p:cNvGrpSpPr/>
          <p:nvPr/>
        </p:nvGrpSpPr>
        <p:grpSpPr>
          <a:xfrm>
            <a:off x="5901458" y="3494006"/>
            <a:ext cx="1650734" cy="1422795"/>
            <a:chOff x="3293774" y="1670308"/>
            <a:chExt cx="1650734" cy="1422795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0510AAD-E708-4545-8F82-5EB558195313}"/>
                </a:ext>
              </a:extLst>
            </p:cNvPr>
            <p:cNvSpPr/>
            <p:nvPr/>
          </p:nvSpPr>
          <p:spPr>
            <a:xfrm>
              <a:off x="3293774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Chord 29">
              <a:extLst>
                <a:ext uri="{FF2B5EF4-FFF2-40B4-BE49-F238E27FC236}">
                  <a16:creationId xmlns:a16="http://schemas.microsoft.com/office/drawing/2014/main" id="{C7B96C18-02EC-4F56-9A64-0B5034C47A3C}"/>
                </a:ext>
              </a:extLst>
            </p:cNvPr>
            <p:cNvSpPr/>
            <p:nvPr/>
          </p:nvSpPr>
          <p:spPr>
            <a:xfrm>
              <a:off x="3321091" y="1697625"/>
              <a:ext cx="218541" cy="218541"/>
            </a:xfrm>
            <a:prstGeom prst="chord">
              <a:avLst>
                <a:gd name="adj1" fmla="val 0"/>
                <a:gd name="adj2" fmla="val 10800000"/>
              </a:avLst>
            </a:prstGeom>
            <a:gradFill rotWithShape="0">
              <a:gsLst>
                <a:gs pos="0">
                  <a:srgbClr val="FF476A"/>
                </a:gs>
                <a:gs pos="50000">
                  <a:srgbClr val="FF476A"/>
                </a:gs>
                <a:gs pos="100000">
                  <a:srgbClr val="FF476A"/>
                </a:gs>
              </a:gsLst>
            </a:gradFill>
          </p:spPr>
          <p:style>
            <a:lnRef idx="1">
              <a:schemeClr val="accent3">
                <a:hueOff val="1084240"/>
                <a:satOff val="40000"/>
                <a:lumOff val="-5882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1084240"/>
                <a:satOff val="40000"/>
                <a:lumOff val="-588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E8DE504-C3E3-4408-B31E-44913AF74111}"/>
                </a:ext>
              </a:extLst>
            </p:cNvPr>
            <p:cNvSpPr/>
            <p:nvPr/>
          </p:nvSpPr>
          <p:spPr>
            <a:xfrm>
              <a:off x="3726275" y="1943484"/>
              <a:ext cx="1218233" cy="1149619"/>
            </a:xfrm>
            <a:custGeom>
              <a:avLst/>
              <a:gdLst>
                <a:gd name="connsiteX0" fmla="*/ 0 w 808148"/>
                <a:gd name="connsiteY0" fmla="*/ 0 h 1149619"/>
                <a:gd name="connsiteX1" fmla="*/ 808148 w 808148"/>
                <a:gd name="connsiteY1" fmla="*/ 0 h 1149619"/>
                <a:gd name="connsiteX2" fmla="*/ 808148 w 808148"/>
                <a:gd name="connsiteY2" fmla="*/ 1149619 h 1149619"/>
                <a:gd name="connsiteX3" fmla="*/ 0 w 808148"/>
                <a:gd name="connsiteY3" fmla="*/ 1149619 h 1149619"/>
                <a:gd name="connsiteX4" fmla="*/ 0 w 808148"/>
                <a:gd name="connsiteY4" fmla="*/ 0 h 114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1149619">
                  <a:moveTo>
                    <a:pt x="0" y="0"/>
                  </a:moveTo>
                  <a:lnTo>
                    <a:pt x="808148" y="0"/>
                  </a:lnTo>
                  <a:lnTo>
                    <a:pt x="808148" y="1149619"/>
                  </a:lnTo>
                  <a:lnTo>
                    <a:pt x="0" y="114961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940" tIns="27940" rIns="27940" bIns="27940" numCol="1" spcCol="1270" anchor="t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N290</a:t>
              </a:r>
            </a:p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P400</a:t>
              </a:r>
            </a:p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analysis</a:t>
              </a:r>
              <a:endParaRPr lang="en-US" sz="1100" kern="1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59C2C28-A1FC-424D-8AF2-3F0DB8B299AF}"/>
                </a:ext>
              </a:extLst>
            </p:cNvPr>
            <p:cNvSpPr/>
            <p:nvPr/>
          </p:nvSpPr>
          <p:spPr>
            <a:xfrm>
              <a:off x="3623862" y="1670308"/>
              <a:ext cx="808148" cy="273177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30E716-A9AD-418F-8BB5-F5666A195CDF}"/>
              </a:ext>
            </a:extLst>
          </p:cNvPr>
          <p:cNvGrpSpPr/>
          <p:nvPr/>
        </p:nvGrpSpPr>
        <p:grpSpPr>
          <a:xfrm>
            <a:off x="5901067" y="4691761"/>
            <a:ext cx="1469549" cy="273177"/>
            <a:chOff x="4488923" y="1670308"/>
            <a:chExt cx="1469549" cy="27317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A102D05-B7B6-4558-AF5F-5ED276AAE6D1}"/>
                </a:ext>
              </a:extLst>
            </p:cNvPr>
            <p:cNvSpPr/>
            <p:nvPr/>
          </p:nvSpPr>
          <p:spPr>
            <a:xfrm>
              <a:off x="4488923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Chord 26">
              <a:extLst>
                <a:ext uri="{FF2B5EF4-FFF2-40B4-BE49-F238E27FC236}">
                  <a16:creationId xmlns:a16="http://schemas.microsoft.com/office/drawing/2014/main" id="{3B9D6CFD-8B65-4727-B819-E07F03979039}"/>
                </a:ext>
              </a:extLst>
            </p:cNvPr>
            <p:cNvSpPr/>
            <p:nvPr/>
          </p:nvSpPr>
          <p:spPr>
            <a:xfrm>
              <a:off x="4516241" y="1697625"/>
              <a:ext cx="218541" cy="218541"/>
            </a:xfrm>
            <a:prstGeom prst="chord">
              <a:avLst>
                <a:gd name="adj1" fmla="val 20431728"/>
                <a:gd name="adj2" fmla="val 11968272"/>
              </a:avLst>
            </a:prstGeom>
            <a:gradFill rotWithShape="0">
              <a:gsLst>
                <a:gs pos="0">
                  <a:srgbClr val="F2002E"/>
                </a:gs>
                <a:gs pos="50000">
                  <a:srgbClr val="F2002E"/>
                </a:gs>
                <a:gs pos="100000">
                  <a:srgbClr val="F2002E"/>
                </a:gs>
              </a:gsLst>
            </a:gradFill>
          </p:spPr>
          <p:style>
            <a:lnRef idx="1">
              <a:schemeClr val="accent3">
                <a:hueOff val="1626359"/>
                <a:satOff val="60000"/>
                <a:lumOff val="-8824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1626359"/>
                <a:satOff val="60000"/>
                <a:lumOff val="-882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2AA4069-064C-4FE9-96EF-E5223888ED9B}"/>
                </a:ext>
              </a:extLst>
            </p:cNvPr>
            <p:cNvSpPr/>
            <p:nvPr/>
          </p:nvSpPr>
          <p:spPr>
            <a:xfrm>
              <a:off x="4819012" y="1670309"/>
              <a:ext cx="1139460" cy="273176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4BEAD4D-5791-4453-860C-0DDF0C6217E5}"/>
              </a:ext>
            </a:extLst>
          </p:cNvPr>
          <p:cNvGrpSpPr/>
          <p:nvPr/>
        </p:nvGrpSpPr>
        <p:grpSpPr>
          <a:xfrm>
            <a:off x="5889196" y="5425347"/>
            <a:ext cx="2070813" cy="416032"/>
            <a:chOff x="6879222" y="1531768"/>
            <a:chExt cx="2070813" cy="41603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FE707A3-DD66-4058-86EB-32144F5C8E95}"/>
                </a:ext>
              </a:extLst>
            </p:cNvPr>
            <p:cNvSpPr/>
            <p:nvPr/>
          </p:nvSpPr>
          <p:spPr>
            <a:xfrm>
              <a:off x="6879222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Chord 20">
              <a:extLst>
                <a:ext uri="{FF2B5EF4-FFF2-40B4-BE49-F238E27FC236}">
                  <a16:creationId xmlns:a16="http://schemas.microsoft.com/office/drawing/2014/main" id="{873B54FA-4F61-44DE-A682-B1244D4C4D2C}"/>
                </a:ext>
              </a:extLst>
            </p:cNvPr>
            <p:cNvSpPr/>
            <p:nvPr/>
          </p:nvSpPr>
          <p:spPr>
            <a:xfrm>
              <a:off x="6906539" y="1697625"/>
              <a:ext cx="218541" cy="218541"/>
            </a:xfrm>
            <a:prstGeom prst="chord">
              <a:avLst>
                <a:gd name="adj1" fmla="val 16200000"/>
                <a:gd name="adj2" fmla="val 16200000"/>
              </a:avLst>
            </a:prstGeom>
            <a:gradFill rotWithShape="0">
              <a:gsLst>
                <a:gs pos="91850">
                  <a:srgbClr val="B12900"/>
                </a:gs>
                <a:gs pos="0">
                  <a:srgbClr val="A50021"/>
                </a:gs>
                <a:gs pos="50000">
                  <a:srgbClr val="A50021"/>
                </a:gs>
                <a:gs pos="100000">
                  <a:srgbClr val="A50021"/>
                </a:gs>
              </a:gsLst>
            </a:gradFill>
          </p:spPr>
          <p:style>
            <a:lnRef idx="1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5AAE79C-1072-4D44-B86F-E99065491D91}"/>
                </a:ext>
              </a:extLst>
            </p:cNvPr>
            <p:cNvSpPr/>
            <p:nvPr/>
          </p:nvSpPr>
          <p:spPr>
            <a:xfrm>
              <a:off x="7209310" y="1531768"/>
              <a:ext cx="1740725" cy="416032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Contacts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F56CB07-3C36-4258-9B5E-A3D91EE9C325}"/>
              </a:ext>
            </a:extLst>
          </p:cNvPr>
          <p:cNvGrpSpPr/>
          <p:nvPr/>
        </p:nvGrpSpPr>
        <p:grpSpPr>
          <a:xfrm>
            <a:off x="1311579" y="1283853"/>
            <a:ext cx="2355254" cy="4589326"/>
            <a:chOff x="1311579" y="1283853"/>
            <a:chExt cx="2355254" cy="458932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CB3E64A-9C8A-47E2-B2A2-5E6D5B3DC108}"/>
                </a:ext>
              </a:extLst>
            </p:cNvPr>
            <p:cNvGrpSpPr/>
            <p:nvPr/>
          </p:nvGrpSpPr>
          <p:grpSpPr>
            <a:xfrm>
              <a:off x="1311579" y="2980079"/>
              <a:ext cx="2355254" cy="2893100"/>
              <a:chOff x="1228452" y="3146332"/>
              <a:chExt cx="2355254" cy="289310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8DEC0C-C139-46D6-8C79-9D23051AB75A}"/>
                  </a:ext>
                </a:extLst>
              </p:cNvPr>
              <p:cNvSpPr txBox="1"/>
              <p:nvPr/>
            </p:nvSpPr>
            <p:spPr>
              <a:xfrm>
                <a:off x="1228452" y="3146332"/>
                <a:ext cx="2355254" cy="2893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Stefania Conte</a:t>
                </a:r>
                <a:r>
                  <a:rPr lang="en-US" sz="140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PhD</a:t>
                </a:r>
              </a:p>
              <a:p>
                <a:r>
                  <a:rPr lang="en-US" sz="140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Postdoctoral Fellow</a:t>
                </a:r>
              </a:p>
              <a:p>
                <a:endParaRPr 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>
                    <a:solidFill>
                      <a:srgbClr val="6D1226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2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https://infantlab.sc.edu/</a:t>
                </a:r>
                <a:endParaRPr lang="en-US" sz="1400" dirty="0">
                  <a:solidFill>
                    <a:srgbClr val="6D122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John E. Richards</a:t>
                </a:r>
                <a:r>
                  <a:rPr lang="en-US" sz="140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PhD</a:t>
                </a:r>
              </a:p>
              <a:p>
                <a:r>
                  <a:rPr lang="en-US" sz="140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Carolina Distinguished Professor</a:t>
                </a:r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9E4A9662-66FD-4AED-9482-606E5FDB29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6999" y="3695308"/>
                <a:ext cx="1951154" cy="288578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1A396AF-479C-4BEC-8351-1A3AA5DDBFCF}"/>
                  </a:ext>
                </a:extLst>
              </p:cNvPr>
              <p:cNvSpPr/>
              <p:nvPr/>
            </p:nvSpPr>
            <p:spPr>
              <a:xfrm>
                <a:off x="1228452" y="4117363"/>
                <a:ext cx="152958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dirty="0">
                    <a:solidFill>
                      <a:srgbClr val="78000A"/>
                    </a:solidFill>
                    <a:latin typeface="Albany AMT" panose="020B0604020202020204" pitchFamily="34" charset="0"/>
                    <a:cs typeface="Albany AMT" panose="020B0604020202020204" pitchFamily="34" charset="0"/>
                  </a:rPr>
                  <a:t>Infant</a:t>
                </a:r>
              </a:p>
              <a:p>
                <a:r>
                  <a:rPr lang="en-US" sz="1600" b="1" dirty="0">
                    <a:solidFill>
                      <a:srgbClr val="78000A"/>
                    </a:solidFill>
                    <a:latin typeface="Albany AMT" panose="020B0604020202020204" pitchFamily="34" charset="0"/>
                    <a:cs typeface="Albany AMT" panose="020B0604020202020204" pitchFamily="34" charset="0"/>
                  </a:rPr>
                  <a:t>Development </a:t>
                </a:r>
              </a:p>
              <a:p>
                <a:r>
                  <a:rPr lang="en-US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lbany AMT" panose="020B0604020202020204" pitchFamily="34" charset="0"/>
                    <a:cs typeface="Albany AMT" panose="020B0604020202020204" pitchFamily="34" charset="0"/>
                  </a:rPr>
                  <a:t>Laboratory</a:t>
                </a: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CC86151-346B-434E-A99A-D3EC6832F7D4}"/>
                </a:ext>
              </a:extLst>
            </p:cNvPr>
            <p:cNvGrpSpPr/>
            <p:nvPr/>
          </p:nvGrpSpPr>
          <p:grpSpPr>
            <a:xfrm>
              <a:off x="1616136" y="1283853"/>
              <a:ext cx="1461896" cy="1443476"/>
              <a:chOff x="1616136" y="1283853"/>
              <a:chExt cx="1461896" cy="1443476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D03D861F-1BE0-405B-B729-BD59D3412D13}"/>
                  </a:ext>
                </a:extLst>
              </p:cNvPr>
              <p:cNvSpPr/>
              <p:nvPr/>
            </p:nvSpPr>
            <p:spPr>
              <a:xfrm>
                <a:off x="1675706" y="1326695"/>
                <a:ext cx="1344573" cy="1363690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460AD66-C2FB-45C5-8E2E-DB38C20C6D66}"/>
                  </a:ext>
                </a:extLst>
              </p:cNvPr>
              <p:cNvSpPr/>
              <p:nvPr/>
            </p:nvSpPr>
            <p:spPr>
              <a:xfrm>
                <a:off x="1616136" y="1283853"/>
                <a:ext cx="1461896" cy="1443476"/>
              </a:xfrm>
              <a:prstGeom prst="ellipse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9932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8407FB5-E54F-4F59-8586-4F6EA0AA6271}"/>
              </a:ext>
            </a:extLst>
          </p:cNvPr>
          <p:cNvGrpSpPr/>
          <p:nvPr/>
        </p:nvGrpSpPr>
        <p:grpSpPr>
          <a:xfrm>
            <a:off x="480291" y="150186"/>
            <a:ext cx="3147695" cy="755448"/>
            <a:chOff x="3293774" y="1670308"/>
            <a:chExt cx="1138236" cy="27317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BD6DC23-D22F-44AC-A1D4-E99B8C87A5A0}"/>
                </a:ext>
              </a:extLst>
            </p:cNvPr>
            <p:cNvSpPr/>
            <p:nvPr/>
          </p:nvSpPr>
          <p:spPr>
            <a:xfrm>
              <a:off x="3293774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Chord 10">
              <a:extLst>
                <a:ext uri="{FF2B5EF4-FFF2-40B4-BE49-F238E27FC236}">
                  <a16:creationId xmlns:a16="http://schemas.microsoft.com/office/drawing/2014/main" id="{59B519C2-40DA-4841-97AF-8B927EE16C11}"/>
                </a:ext>
              </a:extLst>
            </p:cNvPr>
            <p:cNvSpPr/>
            <p:nvPr/>
          </p:nvSpPr>
          <p:spPr>
            <a:xfrm>
              <a:off x="3321091" y="1697625"/>
              <a:ext cx="218541" cy="218541"/>
            </a:xfrm>
            <a:prstGeom prst="chord">
              <a:avLst>
                <a:gd name="adj1" fmla="val 0"/>
                <a:gd name="adj2" fmla="val 10800000"/>
              </a:avLst>
            </a:prstGeom>
            <a:gradFill rotWithShape="0">
              <a:gsLst>
                <a:gs pos="0">
                  <a:srgbClr val="FF476A"/>
                </a:gs>
                <a:gs pos="50000">
                  <a:srgbClr val="FF476A"/>
                </a:gs>
                <a:gs pos="100000">
                  <a:srgbClr val="FF476A"/>
                </a:gs>
              </a:gsLst>
            </a:gradFill>
          </p:spPr>
          <p:style>
            <a:lnRef idx="1">
              <a:schemeClr val="accent3">
                <a:hueOff val="1084240"/>
                <a:satOff val="40000"/>
                <a:lumOff val="-5882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1084240"/>
                <a:satOff val="40000"/>
                <a:lumOff val="-588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CF1E3DC-67F5-428C-9157-4AD726C6EBD4}"/>
                </a:ext>
              </a:extLst>
            </p:cNvPr>
            <p:cNvSpPr/>
            <p:nvPr/>
          </p:nvSpPr>
          <p:spPr>
            <a:xfrm>
              <a:off x="3623862" y="1670308"/>
              <a:ext cx="808148" cy="273177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b="1" kern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3B92E1-B2CD-4659-8C17-149EA5E92300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E113A60-C580-4E1A-9AF3-BA464D2E3D53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7800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N290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8000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9EA2B-6F28-4B5E-B8AA-15FA19650760}"/>
              </a:ext>
            </a:extLst>
          </p:cNvPr>
          <p:cNvGrpSpPr/>
          <p:nvPr/>
        </p:nvGrpSpPr>
        <p:grpSpPr>
          <a:xfrm>
            <a:off x="1393121" y="1068173"/>
            <a:ext cx="7454426" cy="5766343"/>
            <a:chOff x="1393121" y="1068173"/>
            <a:chExt cx="7454426" cy="5766343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400C48C-0A01-438C-9D1D-0BF1458880B8}"/>
                </a:ext>
              </a:extLst>
            </p:cNvPr>
            <p:cNvGrpSpPr/>
            <p:nvPr/>
          </p:nvGrpSpPr>
          <p:grpSpPr>
            <a:xfrm>
              <a:off x="8400341" y="1146512"/>
              <a:ext cx="447206" cy="1785105"/>
              <a:chOff x="42106050" y="26286771"/>
              <a:chExt cx="890378" cy="3557607"/>
            </a:xfrm>
          </p:grpSpPr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993BEC32-F29E-4347-BE5A-50E7BB019129}"/>
                  </a:ext>
                </a:extLst>
              </p:cNvPr>
              <p:cNvSpPr txBox="1"/>
              <p:nvPr/>
            </p:nvSpPr>
            <p:spPr>
              <a:xfrm>
                <a:off x="42106050" y="26286771"/>
                <a:ext cx="890378" cy="3557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UF</a:t>
                </a: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UH</a:t>
                </a: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IH</a:t>
                </a:r>
              </a:p>
            </p:txBody>
          </p: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8E891174-354E-4928-8DBB-B9C3D39DF5B9}"/>
                  </a:ext>
                </a:extLst>
              </p:cNvPr>
              <p:cNvGrpSpPr/>
              <p:nvPr/>
            </p:nvGrpSpPr>
            <p:grpSpPr>
              <a:xfrm>
                <a:off x="42228201" y="26302277"/>
                <a:ext cx="403689" cy="3031746"/>
                <a:chOff x="42164592" y="9181186"/>
                <a:chExt cx="403688" cy="3031745"/>
              </a:xfrm>
            </p:grpSpPr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05AA6CBE-4B72-46EE-9ED3-C9B1F62B62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202520" y="9181186"/>
                  <a:ext cx="365760" cy="0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DE82F6A7-6731-4E1F-B61D-BEDFB6D789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64594" y="10175595"/>
                  <a:ext cx="365760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03108DD2-B0E2-493E-8D09-D8B20E4F7B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98735" y="11145260"/>
                  <a:ext cx="365754" cy="0"/>
                </a:xfrm>
                <a:prstGeom prst="line">
                  <a:avLst/>
                </a:prstGeom>
                <a:ln w="38100">
                  <a:solidFill>
                    <a:srgbClr val="4141FF"/>
                  </a:solidFill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1705922D-DB7F-4831-BBBC-D37CF8C51E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64592" y="12212931"/>
                  <a:ext cx="365762" cy="0"/>
                </a:xfrm>
                <a:prstGeom prst="line">
                  <a:avLst/>
                </a:prstGeom>
                <a:ln w="38100">
                  <a:solidFill>
                    <a:srgbClr val="58AC58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41" name="Picture 2" descr="The SGPanel Procedure">
              <a:extLst>
                <a:ext uri="{FF2B5EF4-FFF2-40B4-BE49-F238E27FC236}">
                  <a16:creationId xmlns:a16="http://schemas.microsoft.com/office/drawing/2014/main" id="{E83BE29D-047A-4CB2-80E4-B39F67CFB3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" t="7711" r="665" b="5187"/>
            <a:stretch/>
          </p:blipFill>
          <p:spPr bwMode="auto">
            <a:xfrm>
              <a:off x="1578514" y="1068173"/>
              <a:ext cx="6777957" cy="23829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77">
              <a:extLst>
                <a:ext uri="{FF2B5EF4-FFF2-40B4-BE49-F238E27FC236}">
                  <a16:creationId xmlns:a16="http://schemas.microsoft.com/office/drawing/2014/main" id="{27F5B654-4F56-4401-B3E8-F4D3BFC242E5}"/>
                </a:ext>
              </a:extLst>
            </p:cNvPr>
            <p:cNvSpPr txBox="1"/>
            <p:nvPr/>
          </p:nvSpPr>
          <p:spPr>
            <a:xfrm>
              <a:off x="4589383" y="1117808"/>
              <a:ext cx="58720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6 </a:t>
              </a:r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77">
              <a:extLst>
                <a:ext uri="{FF2B5EF4-FFF2-40B4-BE49-F238E27FC236}">
                  <a16:creationId xmlns:a16="http://schemas.microsoft.com/office/drawing/2014/main" id="{AED18295-BBDC-487F-A050-91B49215D6F4}"/>
                </a:ext>
              </a:extLst>
            </p:cNvPr>
            <p:cNvSpPr txBox="1"/>
            <p:nvPr/>
          </p:nvSpPr>
          <p:spPr>
            <a:xfrm>
              <a:off x="5843502" y="1118029"/>
              <a:ext cx="58720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8 </a:t>
              </a:r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77">
              <a:extLst>
                <a:ext uri="{FF2B5EF4-FFF2-40B4-BE49-F238E27FC236}">
                  <a16:creationId xmlns:a16="http://schemas.microsoft.com/office/drawing/2014/main" id="{27D40B25-40D6-4CB0-A1BE-06EFCD09F42B}"/>
                </a:ext>
              </a:extLst>
            </p:cNvPr>
            <p:cNvSpPr txBox="1"/>
            <p:nvPr/>
          </p:nvSpPr>
          <p:spPr>
            <a:xfrm>
              <a:off x="7097085" y="1118029"/>
              <a:ext cx="7243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12 </a:t>
              </a:r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77">
              <a:extLst>
                <a:ext uri="{FF2B5EF4-FFF2-40B4-BE49-F238E27FC236}">
                  <a16:creationId xmlns:a16="http://schemas.microsoft.com/office/drawing/2014/main" id="{193B6E6D-FFCE-4C3D-A1AD-C38E572DD4FD}"/>
                </a:ext>
              </a:extLst>
            </p:cNvPr>
            <p:cNvSpPr txBox="1"/>
            <p:nvPr/>
          </p:nvSpPr>
          <p:spPr>
            <a:xfrm>
              <a:off x="3333698" y="1124527"/>
              <a:ext cx="8031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4.5 </a:t>
              </a:r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77">
              <a:extLst>
                <a:ext uri="{FF2B5EF4-FFF2-40B4-BE49-F238E27FC236}">
                  <a16:creationId xmlns:a16="http://schemas.microsoft.com/office/drawing/2014/main" id="{2EAE2F1D-4F60-4DE0-94BD-21645E319E0A}"/>
                </a:ext>
              </a:extLst>
            </p:cNvPr>
            <p:cNvSpPr txBox="1"/>
            <p:nvPr/>
          </p:nvSpPr>
          <p:spPr>
            <a:xfrm>
              <a:off x="2069589" y="1108427"/>
              <a:ext cx="58720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3 </a:t>
              </a:r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1381207-6689-42ED-A63D-C68E52DC0B94}"/>
                </a:ext>
              </a:extLst>
            </p:cNvPr>
            <p:cNvSpPr txBox="1"/>
            <p:nvPr/>
          </p:nvSpPr>
          <p:spPr>
            <a:xfrm>
              <a:off x="1969850" y="5418988"/>
              <a:ext cx="1178584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&lt; UH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&lt; IF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=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.0002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3270D22-34E3-4AAD-8722-E56930833D4A}"/>
                </a:ext>
              </a:extLst>
            </p:cNvPr>
            <p:cNvSpPr txBox="1"/>
            <p:nvPr/>
          </p:nvSpPr>
          <p:spPr>
            <a:xfrm>
              <a:off x="3382567" y="5387966"/>
              <a:ext cx="117858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IF &gt; IH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&lt; IF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UH &gt; IH</a:t>
              </a:r>
            </a:p>
            <a:p>
              <a:pPr algn="ctr"/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5E074F2-904F-4355-A2D0-5F48F4B8D1EB}"/>
                </a:ext>
              </a:extLst>
            </p:cNvPr>
            <p:cNvSpPr txBox="1"/>
            <p:nvPr/>
          </p:nvSpPr>
          <p:spPr>
            <a:xfrm>
              <a:off x="4625568" y="5433640"/>
              <a:ext cx="11785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UH &lt; IH</a:t>
              </a:r>
            </a:p>
            <a:p>
              <a:pPr algn="ctr"/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=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.0048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F68B60A-797D-4F1E-B9D9-B5B61B4F57B8}"/>
                </a:ext>
              </a:extLst>
            </p:cNvPr>
            <p:cNvSpPr txBox="1"/>
            <p:nvPr/>
          </p:nvSpPr>
          <p:spPr>
            <a:xfrm>
              <a:off x="5836844" y="5433640"/>
              <a:ext cx="11785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&gt; UH</a:t>
              </a:r>
            </a:p>
            <a:p>
              <a:pPr algn="ctr"/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=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.0063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4D22455-0EAE-4610-B7D9-CA55345C487A}"/>
                </a:ext>
              </a:extLst>
            </p:cNvPr>
            <p:cNvSpPr txBox="1"/>
            <p:nvPr/>
          </p:nvSpPr>
          <p:spPr>
            <a:xfrm>
              <a:off x="7249781" y="5405305"/>
              <a:ext cx="1178584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&lt; UH</a:t>
              </a:r>
            </a:p>
            <a:p>
              <a:pPr algn="ctr"/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IF &lt; IH</a:t>
              </a:r>
            </a:p>
            <a:p>
              <a:pPr algn="ctr"/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27B1B50B-79E3-4AD2-8E96-6BAC7B66CA35}"/>
                </a:ext>
              </a:extLst>
            </p:cNvPr>
            <p:cNvGrpSpPr/>
            <p:nvPr/>
          </p:nvGrpSpPr>
          <p:grpSpPr>
            <a:xfrm>
              <a:off x="2149621" y="3870521"/>
              <a:ext cx="6142230" cy="1530384"/>
              <a:chOff x="30217391" y="13507404"/>
              <a:chExt cx="12229055" cy="3046964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14ACE55E-C9C2-4106-91AC-5C6F94D2AA4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0098241" y="13574739"/>
                <a:ext cx="2266567" cy="2966101"/>
                <a:chOff x="2439911" y="4395225"/>
                <a:chExt cx="19106605" cy="25003555"/>
              </a:xfrm>
            </p:grpSpPr>
            <p:pic>
              <p:nvPicPr>
                <p:cNvPr id="96" name="Picture 95">
                  <a:extLst>
                    <a:ext uri="{FF2B5EF4-FFF2-40B4-BE49-F238E27FC236}">
                      <a16:creationId xmlns:a16="http://schemas.microsoft.com/office/drawing/2014/main" id="{4CE81803-3C96-42CC-8496-540484EFC0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35636" t="22400" r="35440" b="14790"/>
                <a:stretch/>
              </p:blipFill>
              <p:spPr>
                <a:xfrm>
                  <a:off x="2898072" y="4395225"/>
                  <a:ext cx="8931981" cy="12324448"/>
                </a:xfrm>
                <a:prstGeom prst="rect">
                  <a:avLst/>
                </a:prstGeom>
              </p:spPr>
            </p:pic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9958FE74-246B-4576-90CB-9A332DD7C9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35071" t="22233" r="34947" b="14956"/>
                <a:stretch/>
              </p:blipFill>
              <p:spPr>
                <a:xfrm>
                  <a:off x="12288215" y="4749892"/>
                  <a:ext cx="9258301" cy="12324448"/>
                </a:xfrm>
                <a:prstGeom prst="rect">
                  <a:avLst/>
                </a:prstGeom>
              </p:spPr>
            </p:pic>
            <p:pic>
              <p:nvPicPr>
                <p:cNvPr id="98" name="Picture 97">
                  <a:extLst>
                    <a:ext uri="{FF2B5EF4-FFF2-40B4-BE49-F238E27FC236}">
                      <a16:creationId xmlns:a16="http://schemas.microsoft.com/office/drawing/2014/main" id="{DF6D0B48-3E24-48AE-B17B-6CBEC246C0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35194" t="22621" r="34825" b="14568"/>
                <a:stretch/>
              </p:blipFill>
              <p:spPr>
                <a:xfrm>
                  <a:off x="2439911" y="16719673"/>
                  <a:ext cx="9258301" cy="12324448"/>
                </a:xfrm>
                <a:prstGeom prst="rect">
                  <a:avLst/>
                </a:prstGeom>
              </p:spPr>
            </p:pic>
            <p:pic>
              <p:nvPicPr>
                <p:cNvPr id="99" name="Picture 98">
                  <a:extLst>
                    <a:ext uri="{FF2B5EF4-FFF2-40B4-BE49-F238E27FC236}">
                      <a16:creationId xmlns:a16="http://schemas.microsoft.com/office/drawing/2014/main" id="{92928B6B-0ADA-483B-A8A7-2B244AECF0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35688" t="22621" r="35441" b="14568"/>
                <a:stretch/>
              </p:blipFill>
              <p:spPr>
                <a:xfrm>
                  <a:off x="12288215" y="17074332"/>
                  <a:ext cx="8915402" cy="12324448"/>
                </a:xfrm>
                <a:prstGeom prst="rect">
                  <a:avLst/>
                </a:prstGeom>
              </p:spPr>
            </p:pic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2BBB8512-1F15-441C-8004-852A96ED803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694959" y="13532515"/>
                <a:ext cx="2255478" cy="2956791"/>
                <a:chOff x="11652634" y="3313123"/>
                <a:chExt cx="19431001" cy="25472755"/>
              </a:xfrm>
            </p:grpSpPr>
            <p:pic>
              <p:nvPicPr>
                <p:cNvPr id="92" name="Picture 91">
                  <a:extLst>
                    <a:ext uri="{FF2B5EF4-FFF2-40B4-BE49-F238E27FC236}">
                      <a16:creationId xmlns:a16="http://schemas.microsoft.com/office/drawing/2014/main" id="{32567A7B-431A-472D-8430-36A29EC627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29244" t="21069" r="30370" b="13688"/>
                <a:stretch/>
              </p:blipFill>
              <p:spPr>
                <a:xfrm>
                  <a:off x="11652634" y="3313123"/>
                  <a:ext cx="9563099" cy="12801597"/>
                </a:xfrm>
                <a:prstGeom prst="rect">
                  <a:avLst/>
                </a:prstGeom>
              </p:spPr>
            </p:pic>
            <p:pic>
              <p:nvPicPr>
                <p:cNvPr id="93" name="Picture 92">
                  <a:extLst>
                    <a:ext uri="{FF2B5EF4-FFF2-40B4-BE49-F238E27FC236}">
                      <a16:creationId xmlns:a16="http://schemas.microsoft.com/office/drawing/2014/main" id="{CD68AB0E-3D56-4993-B88A-C4B4877564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rcRect l="30370" t="21069" r="30531" b="13688"/>
                <a:stretch/>
              </p:blipFill>
              <p:spPr>
                <a:xfrm>
                  <a:off x="21520536" y="3400300"/>
                  <a:ext cx="9258297" cy="12801597"/>
                </a:xfrm>
                <a:prstGeom prst="rect">
                  <a:avLst/>
                </a:prstGeom>
              </p:spPr>
            </p:pic>
            <p:pic>
              <p:nvPicPr>
                <p:cNvPr id="94" name="Picture 93">
                  <a:extLst>
                    <a:ext uri="{FF2B5EF4-FFF2-40B4-BE49-F238E27FC236}">
                      <a16:creationId xmlns:a16="http://schemas.microsoft.com/office/drawing/2014/main" id="{684846E1-B467-4908-B548-DEE3D836B5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30209" t="22621" r="30692" b="13689"/>
                <a:stretch/>
              </p:blipFill>
              <p:spPr>
                <a:xfrm>
                  <a:off x="11805031" y="16289082"/>
                  <a:ext cx="9258297" cy="12496796"/>
                </a:xfrm>
                <a:prstGeom prst="rect">
                  <a:avLst/>
                </a:prstGeom>
              </p:spPr>
            </p:pic>
            <p:pic>
              <p:nvPicPr>
                <p:cNvPr id="95" name="Picture 94">
                  <a:extLst>
                    <a:ext uri="{FF2B5EF4-FFF2-40B4-BE49-F238E27FC236}">
                      <a16:creationId xmlns:a16="http://schemas.microsoft.com/office/drawing/2014/main" id="{32189D80-2F75-4DD3-AA28-30EC586041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rcRect l="29888" t="22427" r="29726" b="13884"/>
                <a:stretch/>
              </p:blipFill>
              <p:spPr>
                <a:xfrm>
                  <a:off x="21520536" y="16289082"/>
                  <a:ext cx="9563099" cy="12496796"/>
                </a:xfrm>
                <a:prstGeom prst="rect">
                  <a:avLst/>
                </a:prstGeom>
              </p:spPr>
            </p:pic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CA06E851-6E0E-49F4-A736-095C3CC7D9E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5251632" y="13555147"/>
                <a:ext cx="2174251" cy="2926080"/>
                <a:chOff x="14265069" y="3661176"/>
                <a:chExt cx="19888203" cy="26765293"/>
              </a:xfrm>
            </p:grpSpPr>
            <p:pic>
              <p:nvPicPr>
                <p:cNvPr id="88" name="Picture 87">
                  <a:extLst>
                    <a:ext uri="{FF2B5EF4-FFF2-40B4-BE49-F238E27FC236}">
                      <a16:creationId xmlns:a16="http://schemas.microsoft.com/office/drawing/2014/main" id="{DC2C7DB4-3FBB-42C9-9AB4-A3944F1995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29083" t="21068" r="28922" b="11165"/>
                <a:stretch/>
              </p:blipFill>
              <p:spPr>
                <a:xfrm>
                  <a:off x="14265069" y="3800011"/>
                  <a:ext cx="9944097" cy="13296901"/>
                </a:xfrm>
                <a:prstGeom prst="rect">
                  <a:avLst/>
                </a:prstGeom>
              </p:spPr>
            </p:pic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46D1AB72-283E-4FA8-A722-2A207F1AA9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l="29404" t="20624" r="28600" b="10194"/>
                <a:stretch/>
              </p:blipFill>
              <p:spPr>
                <a:xfrm>
                  <a:off x="24209175" y="3661176"/>
                  <a:ext cx="9944097" cy="13574581"/>
                </a:xfrm>
                <a:prstGeom prst="rect">
                  <a:avLst/>
                </a:prstGeom>
              </p:spPr>
            </p:pic>
            <p:pic>
              <p:nvPicPr>
                <p:cNvPr id="90" name="Picture 89">
                  <a:extLst>
                    <a:ext uri="{FF2B5EF4-FFF2-40B4-BE49-F238E27FC236}">
                      <a16:creationId xmlns:a16="http://schemas.microsoft.com/office/drawing/2014/main" id="{8DB31E8D-3C42-4944-BF3E-283562A62E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/>
                <a:srcRect l="29566" t="21068" r="28439" b="11359"/>
                <a:stretch/>
              </p:blipFill>
              <p:spPr>
                <a:xfrm>
                  <a:off x="14265069" y="17167666"/>
                  <a:ext cx="9944106" cy="13258803"/>
                </a:xfrm>
                <a:prstGeom prst="rect">
                  <a:avLst/>
                </a:prstGeom>
              </p:spPr>
            </p:pic>
            <p:pic>
              <p:nvPicPr>
                <p:cNvPr id="91" name="Picture 90">
                  <a:extLst>
                    <a:ext uri="{FF2B5EF4-FFF2-40B4-BE49-F238E27FC236}">
                      <a16:creationId xmlns:a16="http://schemas.microsoft.com/office/drawing/2014/main" id="{FE5B6226-74A4-4046-9997-514DBB8EEB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/>
                <a:srcRect l="29141" t="21068" r="28863" b="11165"/>
                <a:stretch/>
              </p:blipFill>
              <p:spPr>
                <a:xfrm>
                  <a:off x="23990741" y="17096912"/>
                  <a:ext cx="9944097" cy="13296901"/>
                </a:xfrm>
                <a:prstGeom prst="rect">
                  <a:avLst/>
                </a:prstGeom>
              </p:spPr>
            </p:pic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712EF050-8E9B-465F-881D-9E791FB8ADC7}"/>
                  </a:ext>
                </a:extLst>
              </p:cNvPr>
              <p:cNvGrpSpPr/>
              <p:nvPr/>
            </p:nvGrpSpPr>
            <p:grpSpPr>
              <a:xfrm>
                <a:off x="32700519" y="13616045"/>
                <a:ext cx="2346535" cy="2865861"/>
                <a:chOff x="16330638" y="3432195"/>
                <a:chExt cx="22254653" cy="27980640"/>
              </a:xfrm>
            </p:grpSpPr>
            <p:pic>
              <p:nvPicPr>
                <p:cNvPr id="84" name="Picture 83">
                  <a:extLst>
                    <a:ext uri="{FF2B5EF4-FFF2-40B4-BE49-F238E27FC236}">
                      <a16:creationId xmlns:a16="http://schemas.microsoft.com/office/drawing/2014/main" id="{9BC73051-6CDD-44CC-B63D-413B295048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5"/>
                <a:srcRect l="32891" t="16805" r="32981" b="8933"/>
                <a:stretch/>
              </p:blipFill>
              <p:spPr>
                <a:xfrm>
                  <a:off x="16597548" y="3432195"/>
                  <a:ext cx="10726962" cy="13807436"/>
                </a:xfrm>
                <a:prstGeom prst="rect">
                  <a:avLst/>
                </a:prstGeom>
              </p:spPr>
            </p:pic>
            <p:pic>
              <p:nvPicPr>
                <p:cNvPr id="85" name="Picture 84">
                  <a:extLst>
                    <a:ext uri="{FF2B5EF4-FFF2-40B4-BE49-F238E27FC236}">
                      <a16:creationId xmlns:a16="http://schemas.microsoft.com/office/drawing/2014/main" id="{8DA57A3E-968F-4B85-B16F-F08CB9C214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/>
                <a:srcRect l="31775" t="17049" r="32399" b="8688"/>
                <a:stretch/>
              </p:blipFill>
              <p:spPr>
                <a:xfrm>
                  <a:off x="27324510" y="3432195"/>
                  <a:ext cx="11260781" cy="13807436"/>
                </a:xfrm>
                <a:prstGeom prst="rect">
                  <a:avLst/>
                </a:prstGeom>
              </p:spPr>
            </p:pic>
            <p:pic>
              <p:nvPicPr>
                <p:cNvPr id="86" name="Picture 85">
                  <a:extLst>
                    <a:ext uri="{FF2B5EF4-FFF2-40B4-BE49-F238E27FC236}">
                      <a16:creationId xmlns:a16="http://schemas.microsoft.com/office/drawing/2014/main" id="{2B2B7E6E-7E03-4527-80A4-30E71F83C0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7"/>
                <a:srcRect l="31775" t="17050" r="32399" b="8688"/>
                <a:stretch/>
              </p:blipFill>
              <p:spPr>
                <a:xfrm>
                  <a:off x="16330638" y="17239631"/>
                  <a:ext cx="11260781" cy="13807436"/>
                </a:xfrm>
                <a:prstGeom prst="rect">
                  <a:avLst/>
                </a:prstGeom>
              </p:spPr>
            </p:pic>
            <p:pic>
              <p:nvPicPr>
                <p:cNvPr id="87" name="Picture 86">
                  <a:extLst>
                    <a:ext uri="{FF2B5EF4-FFF2-40B4-BE49-F238E27FC236}">
                      <a16:creationId xmlns:a16="http://schemas.microsoft.com/office/drawing/2014/main" id="{91F3B36F-10E3-4AE4-983C-B1092CB823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8"/>
                <a:srcRect l="32891" t="16310" r="32981" b="7460"/>
                <a:stretch/>
              </p:blipFill>
              <p:spPr>
                <a:xfrm>
                  <a:off x="27771133" y="17239631"/>
                  <a:ext cx="10726962" cy="14173204"/>
                </a:xfrm>
                <a:prstGeom prst="rect">
                  <a:avLst/>
                </a:prstGeom>
              </p:spPr>
            </p:pic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16EEEDEF-347E-4542-B98F-58CB4CE2EC8C}"/>
                  </a:ext>
                </a:extLst>
              </p:cNvPr>
              <p:cNvGrpSpPr/>
              <p:nvPr/>
            </p:nvGrpSpPr>
            <p:grpSpPr>
              <a:xfrm>
                <a:off x="30294741" y="13574770"/>
                <a:ext cx="2252156" cy="2923338"/>
                <a:chOff x="13738069" y="1630294"/>
                <a:chExt cx="21202255" cy="27520904"/>
              </a:xfrm>
            </p:grpSpPr>
            <p:pic>
              <p:nvPicPr>
                <p:cNvPr id="80" name="Picture 79">
                  <a:extLst>
                    <a:ext uri="{FF2B5EF4-FFF2-40B4-BE49-F238E27FC236}">
                      <a16:creationId xmlns:a16="http://schemas.microsoft.com/office/drawing/2014/main" id="{24EC94AB-117D-4C63-B3E9-1916E48EFA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9"/>
                <a:srcRect l="32891" t="19468" r="33394" b="6761"/>
                <a:stretch/>
              </p:blipFill>
              <p:spPr>
                <a:xfrm>
                  <a:off x="13738069" y="1630294"/>
                  <a:ext cx="10597428" cy="13715998"/>
                </a:xfrm>
                <a:prstGeom prst="rect">
                  <a:avLst/>
                </a:prstGeom>
              </p:spPr>
            </p:pic>
            <p:pic>
              <p:nvPicPr>
                <p:cNvPr id="81" name="Picture 80">
                  <a:extLst>
                    <a:ext uri="{FF2B5EF4-FFF2-40B4-BE49-F238E27FC236}">
                      <a16:creationId xmlns:a16="http://schemas.microsoft.com/office/drawing/2014/main" id="{4B4E8A90-F357-4AD5-8319-2B83963994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/>
                <a:srcRect l="32891" t="19468" r="33394" b="6762"/>
                <a:stretch/>
              </p:blipFill>
              <p:spPr>
                <a:xfrm>
                  <a:off x="24335497" y="1630294"/>
                  <a:ext cx="10597428" cy="13715998"/>
                </a:xfrm>
                <a:prstGeom prst="rect">
                  <a:avLst/>
                </a:prstGeom>
              </p:spPr>
            </p:pic>
            <p:pic>
              <p:nvPicPr>
                <p:cNvPr id="82" name="Picture 81">
                  <a:extLst>
                    <a:ext uri="{FF2B5EF4-FFF2-40B4-BE49-F238E27FC236}">
                      <a16:creationId xmlns:a16="http://schemas.microsoft.com/office/drawing/2014/main" id="{D78676B6-804D-4C40-AA7E-2640B1A61F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1"/>
                <a:srcRect l="32891" t="19468" r="32545" b="6762"/>
                <a:stretch/>
              </p:blipFill>
              <p:spPr>
                <a:xfrm>
                  <a:off x="13738069" y="15435200"/>
                  <a:ext cx="10864132" cy="13715998"/>
                </a:xfrm>
                <a:prstGeom prst="rect">
                  <a:avLst/>
                </a:prstGeom>
              </p:spPr>
            </p:pic>
            <p:pic>
              <p:nvPicPr>
                <p:cNvPr id="83" name="Picture 82">
                  <a:extLst>
                    <a:ext uri="{FF2B5EF4-FFF2-40B4-BE49-F238E27FC236}">
                      <a16:creationId xmlns:a16="http://schemas.microsoft.com/office/drawing/2014/main" id="{E37FAD9D-2A73-4CED-BA82-09F337FA3E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2"/>
                <a:srcRect l="32804" t="19468" r="33481" b="6762"/>
                <a:stretch/>
              </p:blipFill>
              <p:spPr>
                <a:xfrm>
                  <a:off x="24342896" y="15246388"/>
                  <a:ext cx="10597428" cy="13715998"/>
                </a:xfrm>
                <a:prstGeom prst="rect">
                  <a:avLst/>
                </a:prstGeom>
              </p:spPr>
            </p:pic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A4C79454-04E3-406A-A3CC-A00F2CE548EC}"/>
                  </a:ext>
                </a:extLst>
              </p:cNvPr>
              <p:cNvGrpSpPr/>
              <p:nvPr/>
            </p:nvGrpSpPr>
            <p:grpSpPr>
              <a:xfrm>
                <a:off x="30217391" y="13507404"/>
                <a:ext cx="12229055" cy="3046964"/>
                <a:chOff x="30049751" y="13507404"/>
                <a:chExt cx="12229055" cy="3046964"/>
              </a:xfrm>
            </p:grpSpPr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AC56CA73-A0FA-4678-8796-06455E0623B9}"/>
                    </a:ext>
                  </a:extLst>
                </p:cNvPr>
                <p:cNvSpPr/>
                <p:nvPr/>
              </p:nvSpPr>
              <p:spPr>
                <a:xfrm>
                  <a:off x="30049751" y="13507404"/>
                  <a:ext cx="2373694" cy="3045302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793CE3D2-EAB0-4463-ACFE-935EEA01BA76}"/>
                    </a:ext>
                  </a:extLst>
                </p:cNvPr>
                <p:cNvSpPr/>
                <p:nvPr/>
              </p:nvSpPr>
              <p:spPr>
                <a:xfrm>
                  <a:off x="32503843" y="13507404"/>
                  <a:ext cx="2373694" cy="3045302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2BAD2372-714C-4D7C-98BF-E5610F4C1F77}"/>
                    </a:ext>
                  </a:extLst>
                </p:cNvPr>
                <p:cNvSpPr/>
                <p:nvPr/>
              </p:nvSpPr>
              <p:spPr>
                <a:xfrm>
                  <a:off x="34970854" y="13509066"/>
                  <a:ext cx="2373694" cy="3045302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80A07640-5CD4-436E-BACB-42050C092BD0}"/>
                    </a:ext>
                  </a:extLst>
                </p:cNvPr>
                <p:cNvSpPr/>
                <p:nvPr/>
              </p:nvSpPr>
              <p:spPr>
                <a:xfrm>
                  <a:off x="37437865" y="13509066"/>
                  <a:ext cx="2373694" cy="3045302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/>
                </a:p>
              </p:txBody>
            </p:sp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C2E744F1-8B6E-465B-B210-16E64BC419D3}"/>
                    </a:ext>
                  </a:extLst>
                </p:cNvPr>
                <p:cNvSpPr/>
                <p:nvPr/>
              </p:nvSpPr>
              <p:spPr>
                <a:xfrm>
                  <a:off x="39905112" y="13509066"/>
                  <a:ext cx="2373694" cy="3045302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/>
                </a:p>
              </p:txBody>
            </p:sp>
          </p:grp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0371919-91C6-4666-86A8-FF9A0B97D355}"/>
                </a:ext>
              </a:extLst>
            </p:cNvPr>
            <p:cNvSpPr txBox="1"/>
            <p:nvPr/>
          </p:nvSpPr>
          <p:spPr>
            <a:xfrm>
              <a:off x="1393121" y="4219084"/>
              <a:ext cx="7400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Face</a:t>
              </a:r>
            </a:p>
            <a:p>
              <a:pPr algn="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House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9FB20A8-AA1C-430F-B93B-D6EC7696E987}"/>
                </a:ext>
              </a:extLst>
            </p:cNvPr>
            <p:cNvSpPr txBox="1"/>
            <p:nvPr/>
          </p:nvSpPr>
          <p:spPr>
            <a:xfrm>
              <a:off x="2110530" y="3656337"/>
              <a:ext cx="127040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Upright  Inverted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13728EF-0D31-4C20-8914-2138818AF222}"/>
                </a:ext>
              </a:extLst>
            </p:cNvPr>
            <p:cNvSpPr txBox="1"/>
            <p:nvPr/>
          </p:nvSpPr>
          <p:spPr>
            <a:xfrm>
              <a:off x="3348592" y="3630797"/>
              <a:ext cx="127040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Upright  Inverted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94E3C5D-4409-4D07-B140-3EA14815C74A}"/>
                </a:ext>
              </a:extLst>
            </p:cNvPr>
            <p:cNvSpPr txBox="1"/>
            <p:nvPr/>
          </p:nvSpPr>
          <p:spPr>
            <a:xfrm>
              <a:off x="4588616" y="3644786"/>
              <a:ext cx="127040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Upright  Inverted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4F83263-A43B-4BBE-85FA-A9378087281F}"/>
                </a:ext>
              </a:extLst>
            </p:cNvPr>
            <p:cNvSpPr txBox="1"/>
            <p:nvPr/>
          </p:nvSpPr>
          <p:spPr>
            <a:xfrm>
              <a:off x="5826678" y="3632003"/>
              <a:ext cx="127040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Upright  Inverted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DF5B192-34E9-4A9B-A261-3A07AB78EA1B}"/>
                </a:ext>
              </a:extLst>
            </p:cNvPr>
            <p:cNvSpPr txBox="1"/>
            <p:nvPr/>
          </p:nvSpPr>
          <p:spPr>
            <a:xfrm>
              <a:off x="7052639" y="3644736"/>
              <a:ext cx="127040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Upright  Inverted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304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8407FB5-E54F-4F59-8586-4F6EA0AA6271}"/>
              </a:ext>
            </a:extLst>
          </p:cNvPr>
          <p:cNvGrpSpPr/>
          <p:nvPr/>
        </p:nvGrpSpPr>
        <p:grpSpPr>
          <a:xfrm>
            <a:off x="480291" y="150186"/>
            <a:ext cx="3147695" cy="755448"/>
            <a:chOff x="3293774" y="1670308"/>
            <a:chExt cx="1138236" cy="27317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BD6DC23-D22F-44AC-A1D4-E99B8C87A5A0}"/>
                </a:ext>
              </a:extLst>
            </p:cNvPr>
            <p:cNvSpPr/>
            <p:nvPr/>
          </p:nvSpPr>
          <p:spPr>
            <a:xfrm>
              <a:off x="3293774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Chord 10">
              <a:extLst>
                <a:ext uri="{FF2B5EF4-FFF2-40B4-BE49-F238E27FC236}">
                  <a16:creationId xmlns:a16="http://schemas.microsoft.com/office/drawing/2014/main" id="{59B519C2-40DA-4841-97AF-8B927EE16C11}"/>
                </a:ext>
              </a:extLst>
            </p:cNvPr>
            <p:cNvSpPr/>
            <p:nvPr/>
          </p:nvSpPr>
          <p:spPr>
            <a:xfrm>
              <a:off x="3321091" y="1697625"/>
              <a:ext cx="218541" cy="218541"/>
            </a:xfrm>
            <a:prstGeom prst="chord">
              <a:avLst>
                <a:gd name="adj1" fmla="val 0"/>
                <a:gd name="adj2" fmla="val 10800000"/>
              </a:avLst>
            </a:prstGeom>
            <a:gradFill rotWithShape="0">
              <a:gsLst>
                <a:gs pos="0">
                  <a:srgbClr val="FF476A"/>
                </a:gs>
                <a:gs pos="50000">
                  <a:srgbClr val="FF476A"/>
                </a:gs>
                <a:gs pos="100000">
                  <a:srgbClr val="FF476A"/>
                </a:gs>
              </a:gsLst>
            </a:gradFill>
          </p:spPr>
          <p:style>
            <a:lnRef idx="1">
              <a:schemeClr val="accent3">
                <a:hueOff val="1084240"/>
                <a:satOff val="40000"/>
                <a:lumOff val="-5882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1084240"/>
                <a:satOff val="40000"/>
                <a:lumOff val="-588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CF1E3DC-67F5-428C-9157-4AD726C6EBD4}"/>
                </a:ext>
              </a:extLst>
            </p:cNvPr>
            <p:cNvSpPr/>
            <p:nvPr/>
          </p:nvSpPr>
          <p:spPr>
            <a:xfrm>
              <a:off x="3623862" y="1670308"/>
              <a:ext cx="808148" cy="273177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b="1" kern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3B92E1-B2CD-4659-8C17-149EA5E92300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E113A60-C580-4E1A-9AF3-BA464D2E3D53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b="1" noProof="0" dirty="0">
                <a:solidFill>
                  <a:srgbClr val="7800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P400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8000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9CF0DE-C1C0-49E9-9AC4-94803138BF5C}"/>
              </a:ext>
            </a:extLst>
          </p:cNvPr>
          <p:cNvGrpSpPr/>
          <p:nvPr/>
        </p:nvGrpSpPr>
        <p:grpSpPr>
          <a:xfrm>
            <a:off x="1291786" y="1116430"/>
            <a:ext cx="7131277" cy="5689020"/>
            <a:chOff x="1291786" y="1116430"/>
            <a:chExt cx="7131277" cy="5689020"/>
          </a:xfrm>
        </p:grpSpPr>
        <p:pic>
          <p:nvPicPr>
            <p:cNvPr id="36" name="Picture 4" descr="The SGPanel Procedure">
              <a:extLst>
                <a:ext uri="{FF2B5EF4-FFF2-40B4-BE49-F238E27FC236}">
                  <a16:creationId xmlns:a16="http://schemas.microsoft.com/office/drawing/2014/main" id="{7696BC70-B054-463C-990B-8D29E430B1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" t="7473" r="775" b="5751"/>
            <a:stretch/>
          </p:blipFill>
          <p:spPr bwMode="auto">
            <a:xfrm>
              <a:off x="1570790" y="1116430"/>
              <a:ext cx="6428251" cy="226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768B256-120E-4B79-8732-AD7BB8672453}"/>
                </a:ext>
              </a:extLst>
            </p:cNvPr>
            <p:cNvGrpSpPr/>
            <p:nvPr/>
          </p:nvGrpSpPr>
          <p:grpSpPr>
            <a:xfrm>
              <a:off x="8035291" y="1330697"/>
              <a:ext cx="387772" cy="1785104"/>
              <a:chOff x="8035291" y="1330697"/>
              <a:chExt cx="387772" cy="1785104"/>
            </a:xfrm>
          </p:grpSpPr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DA0C1CEF-0B7C-4C55-8D84-0AB0A272553A}"/>
                  </a:ext>
                </a:extLst>
              </p:cNvPr>
              <p:cNvSpPr txBox="1"/>
              <p:nvPr/>
            </p:nvSpPr>
            <p:spPr>
              <a:xfrm>
                <a:off x="8035291" y="1330697"/>
                <a:ext cx="387772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UF</a:t>
                </a: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UH</a:t>
                </a: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IH</a:t>
                </a:r>
              </a:p>
            </p:txBody>
          </p: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50CCA495-F2E6-43A3-B0FA-7C09C028A031}"/>
                  </a:ext>
                </a:extLst>
              </p:cNvPr>
              <p:cNvGrpSpPr/>
              <p:nvPr/>
            </p:nvGrpSpPr>
            <p:grpSpPr>
              <a:xfrm>
                <a:off x="8104615" y="1330697"/>
                <a:ext cx="188901" cy="1542326"/>
                <a:chOff x="42145628" y="9898474"/>
                <a:chExt cx="383065" cy="3130717"/>
              </a:xfrm>
            </p:grpSpPr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DA6163C3-A43A-430D-BB9A-97D6FE8D42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45628" y="9898474"/>
                  <a:ext cx="365759" cy="0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ABFFB51F-F4F8-4AE6-A312-733C43A0EB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61168" y="10922406"/>
                  <a:ext cx="365759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0BAFF0C3-39EE-4EC8-A436-CCFB7C5DA8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62932" y="11920975"/>
                  <a:ext cx="365761" cy="0"/>
                </a:xfrm>
                <a:prstGeom prst="line">
                  <a:avLst/>
                </a:prstGeom>
                <a:ln w="38100">
                  <a:solidFill>
                    <a:srgbClr val="4141FF"/>
                  </a:solidFill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C7068BBD-533D-45C2-9E32-41E9890A2A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45628" y="13029191"/>
                  <a:ext cx="365760" cy="0"/>
                </a:xfrm>
                <a:prstGeom prst="line">
                  <a:avLst/>
                </a:prstGeom>
                <a:ln w="38100">
                  <a:solidFill>
                    <a:srgbClr val="58AC58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8" name="TextBox 77">
              <a:extLst>
                <a:ext uri="{FF2B5EF4-FFF2-40B4-BE49-F238E27FC236}">
                  <a16:creationId xmlns:a16="http://schemas.microsoft.com/office/drawing/2014/main" id="{F5894B2D-38CE-4AF3-940C-094965D9DB79}"/>
                </a:ext>
              </a:extLst>
            </p:cNvPr>
            <p:cNvSpPr txBox="1"/>
            <p:nvPr/>
          </p:nvSpPr>
          <p:spPr>
            <a:xfrm>
              <a:off x="4366609" y="2840110"/>
              <a:ext cx="5765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6 </a:t>
              </a:r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77">
              <a:extLst>
                <a:ext uri="{FF2B5EF4-FFF2-40B4-BE49-F238E27FC236}">
                  <a16:creationId xmlns:a16="http://schemas.microsoft.com/office/drawing/2014/main" id="{CE897390-7F59-492F-AE50-DF2CA979FD45}"/>
                </a:ext>
              </a:extLst>
            </p:cNvPr>
            <p:cNvSpPr txBox="1"/>
            <p:nvPr/>
          </p:nvSpPr>
          <p:spPr>
            <a:xfrm>
              <a:off x="5588520" y="2840328"/>
              <a:ext cx="5765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8 </a:t>
              </a:r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77">
              <a:extLst>
                <a:ext uri="{FF2B5EF4-FFF2-40B4-BE49-F238E27FC236}">
                  <a16:creationId xmlns:a16="http://schemas.microsoft.com/office/drawing/2014/main" id="{5CF07A55-1712-4A1A-B102-CDB851A469B5}"/>
                </a:ext>
              </a:extLst>
            </p:cNvPr>
            <p:cNvSpPr txBox="1"/>
            <p:nvPr/>
          </p:nvSpPr>
          <p:spPr>
            <a:xfrm>
              <a:off x="6791115" y="2840328"/>
              <a:ext cx="7112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12 </a:t>
              </a:r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77">
              <a:extLst>
                <a:ext uri="{FF2B5EF4-FFF2-40B4-BE49-F238E27FC236}">
                  <a16:creationId xmlns:a16="http://schemas.microsoft.com/office/drawing/2014/main" id="{D6A8D145-689C-4DB1-B26F-23568970A1CF}"/>
                </a:ext>
              </a:extLst>
            </p:cNvPr>
            <p:cNvSpPr txBox="1"/>
            <p:nvPr/>
          </p:nvSpPr>
          <p:spPr>
            <a:xfrm>
              <a:off x="3137061" y="2850172"/>
              <a:ext cx="78856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4.5 </a:t>
              </a:r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77">
              <a:extLst>
                <a:ext uri="{FF2B5EF4-FFF2-40B4-BE49-F238E27FC236}">
                  <a16:creationId xmlns:a16="http://schemas.microsoft.com/office/drawing/2014/main" id="{2D4A133C-96EF-47F7-A366-A2CE05E58FA7}"/>
                </a:ext>
              </a:extLst>
            </p:cNvPr>
            <p:cNvSpPr txBox="1"/>
            <p:nvPr/>
          </p:nvSpPr>
          <p:spPr>
            <a:xfrm>
              <a:off x="1907938" y="2840328"/>
              <a:ext cx="5765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3 </a:t>
              </a:r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6280A72-AD47-439F-A192-F236B8AD1CB9}"/>
                </a:ext>
              </a:extLst>
            </p:cNvPr>
            <p:cNvSpPr txBox="1"/>
            <p:nvPr/>
          </p:nvSpPr>
          <p:spPr>
            <a:xfrm>
              <a:off x="1815730" y="5358900"/>
              <a:ext cx="1157143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&gt; UH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IF &gt; IH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BD7C7AB-60A7-4B7C-B393-19E1F3D2D015}"/>
                </a:ext>
              </a:extLst>
            </p:cNvPr>
            <p:cNvSpPr txBox="1"/>
            <p:nvPr/>
          </p:nvSpPr>
          <p:spPr>
            <a:xfrm>
              <a:off x="3179775" y="5358900"/>
              <a:ext cx="1157143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&gt; UH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IF &gt; IH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54F0777-F730-4DF8-88A8-E953E4F67544}"/>
                </a:ext>
              </a:extLst>
            </p:cNvPr>
            <p:cNvSpPr txBox="1"/>
            <p:nvPr/>
          </p:nvSpPr>
          <p:spPr>
            <a:xfrm>
              <a:off x="4431377" y="5337098"/>
              <a:ext cx="1157143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&gt; UH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IF &gt; IH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=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.0039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F33316E-B77C-4E0B-83C9-41423947B0CC}"/>
                </a:ext>
              </a:extLst>
            </p:cNvPr>
            <p:cNvSpPr txBox="1"/>
            <p:nvPr/>
          </p:nvSpPr>
          <p:spPr>
            <a:xfrm>
              <a:off x="5662344" y="5358900"/>
              <a:ext cx="1157143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&gt; UH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IF &gt; IH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76877F6-1C99-416C-9C64-F6F7504D8E25}"/>
                </a:ext>
              </a:extLst>
            </p:cNvPr>
            <p:cNvSpPr txBox="1"/>
            <p:nvPr/>
          </p:nvSpPr>
          <p:spPr>
            <a:xfrm>
              <a:off x="6982143" y="5358900"/>
              <a:ext cx="115714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&gt; UH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IF &gt; IH</a:t>
              </a: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&lt; IF</a:t>
              </a:r>
            </a:p>
            <a:p>
              <a:pPr algn="ctr"/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=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.0047</a:t>
              </a: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212819EE-874D-4690-99A4-56AF542E435A}"/>
                </a:ext>
              </a:extLst>
            </p:cNvPr>
            <p:cNvGrpSpPr/>
            <p:nvPr/>
          </p:nvGrpSpPr>
          <p:grpSpPr>
            <a:xfrm>
              <a:off x="6915286" y="3879214"/>
              <a:ext cx="1063697" cy="1451439"/>
              <a:chOff x="12763500" y="5471669"/>
              <a:chExt cx="16992600" cy="23186811"/>
            </a:xfrm>
          </p:grpSpPr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3A052B3D-6986-4340-B82B-3C1573DB64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6424" t="22132" r="36546" b="15415"/>
              <a:stretch/>
            </p:blipFill>
            <p:spPr>
              <a:xfrm>
                <a:off x="12763500" y="5471669"/>
                <a:ext cx="8496300" cy="11611862"/>
              </a:xfrm>
              <a:prstGeom prst="rect">
                <a:avLst/>
              </a:prstGeom>
            </p:spPr>
          </p:pic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D671D0C8-065C-4EB0-ACDE-C9F754A3FF8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6424" t="22336" r="36546" b="15415"/>
              <a:stretch/>
            </p:blipFill>
            <p:spPr>
              <a:xfrm>
                <a:off x="21259800" y="5528819"/>
                <a:ext cx="8496300" cy="11573762"/>
              </a:xfrm>
              <a:prstGeom prst="rect">
                <a:avLst/>
              </a:prstGeom>
            </p:spPr>
          </p:pic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E1FE2B11-D163-43D0-937D-C56484523D7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6424" t="22132" r="36546" b="15415"/>
              <a:stretch/>
            </p:blipFill>
            <p:spPr>
              <a:xfrm>
                <a:off x="12763500" y="17046618"/>
                <a:ext cx="8496300" cy="11611862"/>
              </a:xfrm>
              <a:prstGeom prst="rect">
                <a:avLst/>
              </a:prstGeom>
            </p:spPr>
          </p:pic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1188333C-CBAA-477C-A52E-370A8BC11E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36424" t="23821" r="36546" b="15614"/>
              <a:stretch/>
            </p:blipFill>
            <p:spPr>
              <a:xfrm>
                <a:off x="21259800" y="17340507"/>
                <a:ext cx="8496300" cy="11260823"/>
              </a:xfrm>
              <a:prstGeom prst="rect">
                <a:avLst/>
              </a:prstGeom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DD5B51F-36E8-4DFC-8294-35C5A64FD9E0}"/>
                </a:ext>
              </a:extLst>
            </p:cNvPr>
            <p:cNvGrpSpPr/>
            <p:nvPr/>
          </p:nvGrpSpPr>
          <p:grpSpPr>
            <a:xfrm>
              <a:off x="5666222" y="3877131"/>
              <a:ext cx="1091267" cy="1459967"/>
              <a:chOff x="15011400" y="4429651"/>
              <a:chExt cx="17983200" cy="24059099"/>
            </a:xfrm>
          </p:grpSpPr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84FB7806-F7E7-45E1-A380-779FFE1BA8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35576" t="21926" r="35818" b="13525"/>
              <a:stretch/>
            </p:blipFill>
            <p:spPr>
              <a:xfrm>
                <a:off x="15011400" y="4429651"/>
                <a:ext cx="8991600" cy="12001500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5B603868-A7F9-4231-A2E1-98CB7A91E3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35925" t="22132" r="35469" b="13320"/>
              <a:stretch/>
            </p:blipFill>
            <p:spPr>
              <a:xfrm>
                <a:off x="24003000" y="4429651"/>
                <a:ext cx="8991600" cy="12001500"/>
              </a:xfrm>
              <a:prstGeom prst="rect">
                <a:avLst/>
              </a:prstGeom>
            </p:spPr>
          </p:pic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4DC7A4E0-CB9A-4EE9-9C00-CEC8D711BA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35842" t="22336" r="35552" b="13115"/>
              <a:stretch/>
            </p:blipFill>
            <p:spPr>
              <a:xfrm>
                <a:off x="15011400" y="16487250"/>
                <a:ext cx="8991600" cy="12001500"/>
              </a:xfrm>
              <a:prstGeom prst="rect">
                <a:avLst/>
              </a:prstGeom>
            </p:spPr>
          </p:pic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5B5449A8-C729-42C1-912F-A0D0CCD9D4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35720" t="22336" r="36232" b="13115"/>
              <a:stretch/>
            </p:blipFill>
            <p:spPr>
              <a:xfrm>
                <a:off x="24003000" y="16431150"/>
                <a:ext cx="8816222" cy="12001500"/>
              </a:xfrm>
              <a:prstGeom prst="rect">
                <a:avLst/>
              </a:prstGeom>
            </p:spPr>
          </p:pic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3EC8737B-0567-4628-A49B-5DE561D9293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90812" y="3856417"/>
              <a:ext cx="1091047" cy="1488024"/>
              <a:chOff x="16353768" y="5469186"/>
              <a:chExt cx="18740031" cy="25558593"/>
            </a:xfrm>
          </p:grpSpPr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218ECF9F-C604-494B-97E3-F489A9B0FF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34970" t="21721" r="34848" b="10861"/>
              <a:stretch/>
            </p:blipFill>
            <p:spPr>
              <a:xfrm>
                <a:off x="16353768" y="5957979"/>
                <a:ext cx="9486900" cy="12534900"/>
              </a:xfrm>
              <a:prstGeom prst="rect">
                <a:avLst/>
              </a:prstGeom>
            </p:spPr>
          </p:pic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EAF3D032-F084-419E-850E-E466DEF2CE7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34970" t="21107" r="34848" b="11476"/>
              <a:stretch/>
            </p:blipFill>
            <p:spPr>
              <a:xfrm>
                <a:off x="25606899" y="5469186"/>
                <a:ext cx="9486900" cy="12534900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10BB185C-4D5D-4A80-A093-6249B36BE1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rcRect l="35212" t="21721" r="34606" b="10861"/>
              <a:stretch/>
            </p:blipFill>
            <p:spPr>
              <a:xfrm>
                <a:off x="16353768" y="18492879"/>
                <a:ext cx="9486900" cy="12534900"/>
              </a:xfrm>
              <a:prstGeom prst="rect">
                <a:avLst/>
              </a:prstGeom>
            </p:spPr>
          </p:pic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5A914A0D-F745-432C-AD75-3B1EA65514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/>
              <a:srcRect l="34727" t="21312" r="35091" b="11271"/>
              <a:stretch/>
            </p:blipFill>
            <p:spPr>
              <a:xfrm>
                <a:off x="25606899" y="18492879"/>
                <a:ext cx="9486900" cy="12534900"/>
              </a:xfrm>
              <a:prstGeom prst="rect">
                <a:avLst/>
              </a:prstGeom>
            </p:spPr>
          </p:pic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BFB6910-E85E-4A10-A59A-7FDBB8C62FD2}"/>
                </a:ext>
              </a:extLst>
            </p:cNvPr>
            <p:cNvGrpSpPr/>
            <p:nvPr/>
          </p:nvGrpSpPr>
          <p:grpSpPr>
            <a:xfrm>
              <a:off x="3254958" y="3881468"/>
              <a:ext cx="1157143" cy="1466318"/>
              <a:chOff x="12420600" y="731578"/>
              <a:chExt cx="21888450" cy="27736800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BF247AA2-392C-407A-9447-E008433432E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/>
              <a:srcRect l="32425" t="17213" r="32545" b="8197"/>
              <a:stretch/>
            </p:blipFill>
            <p:spPr>
              <a:xfrm>
                <a:off x="12420600" y="731578"/>
                <a:ext cx="11010900" cy="13868400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B8F87FE7-3382-4823-8A11-13283B8927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/>
              <a:srcRect l="32787" t="17213" r="33031" b="8197"/>
              <a:stretch/>
            </p:blipFill>
            <p:spPr>
              <a:xfrm>
                <a:off x="23431500" y="818755"/>
                <a:ext cx="10744200" cy="13868400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AC16BF61-23F7-47D2-9F12-088DD76438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/>
              <a:srcRect l="32666" t="17213" r="33152" b="8197"/>
              <a:stretch/>
            </p:blipFill>
            <p:spPr>
              <a:xfrm>
                <a:off x="12553950" y="14599978"/>
                <a:ext cx="10744200" cy="13868400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62948813-3992-4A60-BD5B-0F3B9BB57A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8"/>
              <a:srcRect l="32424" t="17418" r="32545" b="7992"/>
              <a:stretch/>
            </p:blipFill>
            <p:spPr>
              <a:xfrm>
                <a:off x="23298150" y="14599978"/>
                <a:ext cx="11010900" cy="13868400"/>
              </a:xfrm>
              <a:prstGeom prst="rect">
                <a:avLst/>
              </a:prstGeom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7F38A74-C7DA-4DA5-B858-9AE18253C028}"/>
                </a:ext>
              </a:extLst>
            </p:cNvPr>
            <p:cNvGrpSpPr/>
            <p:nvPr/>
          </p:nvGrpSpPr>
          <p:grpSpPr>
            <a:xfrm>
              <a:off x="2069040" y="3893508"/>
              <a:ext cx="1114793" cy="1422050"/>
              <a:chOff x="11163300" y="2303400"/>
              <a:chExt cx="21564600" cy="27508200"/>
            </a:xfrm>
          </p:grpSpPr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C9112E65-A5B1-4E6A-8729-2676A2FDDF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/>
              <a:srcRect l="32666" t="19468" r="33030" b="6558"/>
              <a:stretch/>
            </p:blipFill>
            <p:spPr>
              <a:xfrm>
                <a:off x="11163300" y="2303400"/>
                <a:ext cx="10782300" cy="13754100"/>
              </a:xfrm>
              <a:prstGeom prst="rect">
                <a:avLst/>
              </a:prstGeom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27B1EAA5-2954-42E9-9EE8-85D4CB9D66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/>
              <a:srcRect l="32545" t="19468" r="33152" b="6558"/>
              <a:stretch/>
            </p:blipFill>
            <p:spPr>
              <a:xfrm>
                <a:off x="21945600" y="2303400"/>
                <a:ext cx="10782300" cy="13754100"/>
              </a:xfrm>
              <a:prstGeom prst="rect">
                <a:avLst/>
              </a:prstGeom>
            </p:spPr>
          </p:pic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2DF3AE78-C029-42AD-8373-8E19AEEC07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1"/>
              <a:srcRect l="32909" t="19468" r="32788" b="6558"/>
              <a:stretch/>
            </p:blipFill>
            <p:spPr>
              <a:xfrm>
                <a:off x="11163300" y="16057500"/>
                <a:ext cx="10782300" cy="13754100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05D064E7-266F-4A68-9B54-963CD0C778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2"/>
              <a:srcRect l="32545" t="19468" r="33152" b="6558"/>
              <a:stretch/>
            </p:blipFill>
            <p:spPr>
              <a:xfrm>
                <a:off x="21945600" y="16057500"/>
                <a:ext cx="10782300" cy="13754100"/>
              </a:xfrm>
              <a:prstGeom prst="rect">
                <a:avLst/>
              </a:prstGeom>
            </p:spPr>
          </p:pic>
        </p:grp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A386771-3F70-4969-8A7C-C2E2509FB2E2}"/>
                </a:ext>
              </a:extLst>
            </p:cNvPr>
            <p:cNvSpPr/>
            <p:nvPr/>
          </p:nvSpPr>
          <p:spPr>
            <a:xfrm>
              <a:off x="2021333" y="3849595"/>
              <a:ext cx="1170536" cy="1501724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14591306-AEDF-4ECA-A33F-76CAFBF67A2C}"/>
                </a:ext>
              </a:extLst>
            </p:cNvPr>
            <p:cNvSpPr/>
            <p:nvPr/>
          </p:nvSpPr>
          <p:spPr>
            <a:xfrm>
              <a:off x="3231515" y="3849595"/>
              <a:ext cx="1170536" cy="1501724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5286D22-65FF-4F38-AFBB-864BD0222712}"/>
                </a:ext>
              </a:extLst>
            </p:cNvPr>
            <p:cNvSpPr/>
            <p:nvPr/>
          </p:nvSpPr>
          <p:spPr>
            <a:xfrm>
              <a:off x="4448068" y="3850415"/>
              <a:ext cx="1170536" cy="1501724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BE81E61-EF6B-41C8-A92A-BF50B24D9846}"/>
                </a:ext>
              </a:extLst>
            </p:cNvPr>
            <p:cNvSpPr/>
            <p:nvPr/>
          </p:nvSpPr>
          <p:spPr>
            <a:xfrm>
              <a:off x="5664620" y="3850415"/>
              <a:ext cx="1170536" cy="1501724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7268639-BD82-4FDC-BFC6-B8F58BB2B4C1}"/>
                </a:ext>
              </a:extLst>
            </p:cNvPr>
            <p:cNvSpPr/>
            <p:nvPr/>
          </p:nvSpPr>
          <p:spPr>
            <a:xfrm>
              <a:off x="6881289" y="3850415"/>
              <a:ext cx="1170536" cy="1501724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7BD1DE1-E4F3-411D-A658-F1E5C4F97CB9}"/>
                </a:ext>
              </a:extLst>
            </p:cNvPr>
            <p:cNvSpPr txBox="1"/>
            <p:nvPr/>
          </p:nvSpPr>
          <p:spPr>
            <a:xfrm>
              <a:off x="1970427" y="3651833"/>
              <a:ext cx="12472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Upright  Inverted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4995875-625B-45D1-AC13-62A1D02F78E0}"/>
                </a:ext>
              </a:extLst>
            </p:cNvPr>
            <p:cNvSpPr txBox="1"/>
            <p:nvPr/>
          </p:nvSpPr>
          <p:spPr>
            <a:xfrm>
              <a:off x="3185967" y="3626758"/>
              <a:ext cx="12472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Upright  Inverted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C1CF8CD-3A73-4F0C-9862-FC358F57DA4E}"/>
                </a:ext>
              </a:extLst>
            </p:cNvPr>
            <p:cNvSpPr txBox="1"/>
            <p:nvPr/>
          </p:nvSpPr>
          <p:spPr>
            <a:xfrm>
              <a:off x="4403432" y="3640492"/>
              <a:ext cx="12472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Upright  Inverted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BB894B5-0DA5-4A06-BC3A-C8ABD5951454}"/>
                </a:ext>
              </a:extLst>
            </p:cNvPr>
            <p:cNvSpPr txBox="1"/>
            <p:nvPr/>
          </p:nvSpPr>
          <p:spPr>
            <a:xfrm>
              <a:off x="5618972" y="3627942"/>
              <a:ext cx="12472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Upright  Inverted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7CEFA04-EC66-465D-9D4B-51FD05936ACD}"/>
                </a:ext>
              </a:extLst>
            </p:cNvPr>
            <p:cNvSpPr txBox="1"/>
            <p:nvPr/>
          </p:nvSpPr>
          <p:spPr>
            <a:xfrm>
              <a:off x="6822630" y="3640443"/>
              <a:ext cx="12472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Upright  Inverted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FF3191F-F932-4755-809D-058AA9ACEC3A}"/>
                </a:ext>
              </a:extLst>
            </p:cNvPr>
            <p:cNvSpPr txBox="1"/>
            <p:nvPr/>
          </p:nvSpPr>
          <p:spPr>
            <a:xfrm>
              <a:off x="1291786" y="4216757"/>
              <a:ext cx="7265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Face</a:t>
              </a:r>
            </a:p>
            <a:p>
              <a:pPr algn="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House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25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8407FB5-E54F-4F59-8586-4F6EA0AA6271}"/>
              </a:ext>
            </a:extLst>
          </p:cNvPr>
          <p:cNvGrpSpPr/>
          <p:nvPr/>
        </p:nvGrpSpPr>
        <p:grpSpPr>
          <a:xfrm>
            <a:off x="480291" y="150186"/>
            <a:ext cx="3147695" cy="755448"/>
            <a:chOff x="3293774" y="1670308"/>
            <a:chExt cx="1138236" cy="27317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BD6DC23-D22F-44AC-A1D4-E99B8C87A5A0}"/>
                </a:ext>
              </a:extLst>
            </p:cNvPr>
            <p:cNvSpPr/>
            <p:nvPr/>
          </p:nvSpPr>
          <p:spPr>
            <a:xfrm>
              <a:off x="3293774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Chord 10">
              <a:extLst>
                <a:ext uri="{FF2B5EF4-FFF2-40B4-BE49-F238E27FC236}">
                  <a16:creationId xmlns:a16="http://schemas.microsoft.com/office/drawing/2014/main" id="{59B519C2-40DA-4841-97AF-8B927EE16C11}"/>
                </a:ext>
              </a:extLst>
            </p:cNvPr>
            <p:cNvSpPr/>
            <p:nvPr/>
          </p:nvSpPr>
          <p:spPr>
            <a:xfrm>
              <a:off x="3321091" y="1697625"/>
              <a:ext cx="218541" cy="218541"/>
            </a:xfrm>
            <a:prstGeom prst="chord">
              <a:avLst>
                <a:gd name="adj1" fmla="val 0"/>
                <a:gd name="adj2" fmla="val 10800000"/>
              </a:avLst>
            </a:prstGeom>
            <a:gradFill rotWithShape="0">
              <a:gsLst>
                <a:gs pos="0">
                  <a:srgbClr val="FF476A"/>
                </a:gs>
                <a:gs pos="50000">
                  <a:srgbClr val="FF476A"/>
                </a:gs>
                <a:gs pos="100000">
                  <a:srgbClr val="FF476A"/>
                </a:gs>
              </a:gsLst>
            </a:gradFill>
          </p:spPr>
          <p:style>
            <a:lnRef idx="1">
              <a:schemeClr val="accent3">
                <a:hueOff val="1084240"/>
                <a:satOff val="40000"/>
                <a:lumOff val="-5882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1084240"/>
                <a:satOff val="40000"/>
                <a:lumOff val="-588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CF1E3DC-67F5-428C-9157-4AD726C6EBD4}"/>
                </a:ext>
              </a:extLst>
            </p:cNvPr>
            <p:cNvSpPr/>
            <p:nvPr/>
          </p:nvSpPr>
          <p:spPr>
            <a:xfrm>
              <a:off x="3623862" y="1670308"/>
              <a:ext cx="808148" cy="273177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b="1" kern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3B92E1-B2CD-4659-8C17-149EA5E92300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E113A60-C580-4E1A-9AF3-BA464D2E3D53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b="1" noProof="0" dirty="0">
                <a:solidFill>
                  <a:srgbClr val="7800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Analysis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8000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D8FCF58-A6C9-4744-91DF-E9AE926E05A6}"/>
              </a:ext>
            </a:extLst>
          </p:cNvPr>
          <p:cNvGrpSpPr/>
          <p:nvPr/>
        </p:nvGrpSpPr>
        <p:grpSpPr>
          <a:xfrm>
            <a:off x="3055494" y="1415471"/>
            <a:ext cx="5174102" cy="5339157"/>
            <a:chOff x="15495058" y="20208780"/>
            <a:chExt cx="13303322" cy="13692661"/>
          </a:xfrm>
        </p:grpSpPr>
        <p:pic>
          <p:nvPicPr>
            <p:cNvPr id="15" name="Picture 14" descr="The SGPanel Procedure">
              <a:extLst>
                <a:ext uri="{FF2B5EF4-FFF2-40B4-BE49-F238E27FC236}">
                  <a16:creationId xmlns:a16="http://schemas.microsoft.com/office/drawing/2014/main" id="{5B9CC92A-B7FD-4E89-A862-7FAEF9C138D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0" t="11886" r="794" b="5998"/>
            <a:stretch/>
          </p:blipFill>
          <p:spPr bwMode="auto">
            <a:xfrm>
              <a:off x="17448064" y="21537758"/>
              <a:ext cx="8964452" cy="4505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BE4067-96BC-4A33-A21C-13248D5086EE}"/>
                </a:ext>
              </a:extLst>
            </p:cNvPr>
            <p:cNvSpPr txBox="1"/>
            <p:nvPr/>
          </p:nvSpPr>
          <p:spPr>
            <a:xfrm>
              <a:off x="15495058" y="20208780"/>
              <a:ext cx="13249656" cy="521443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182880" rtlCol="0" anchor="ctr" anchorCtr="0">
              <a:noAutofit/>
            </a:bodyPr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N290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D74D7C-E013-41F7-96A0-75870B24FFC9}"/>
                </a:ext>
              </a:extLst>
            </p:cNvPr>
            <p:cNvSpPr txBox="1"/>
            <p:nvPr/>
          </p:nvSpPr>
          <p:spPr>
            <a:xfrm>
              <a:off x="18113564" y="21042201"/>
              <a:ext cx="8286252" cy="521443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182880" rtlCol="0" anchor="ctr" anchorCtr="0">
              <a:noAutofit/>
            </a:bodyPr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 </a:t>
              </a:r>
              <a:r>
                <a:rPr lang="en-GB" sz="11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GB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D379C5-37CE-41C1-9C08-7D0E44322A1C}"/>
                </a:ext>
              </a:extLst>
            </p:cNvPr>
            <p:cNvSpPr txBox="1"/>
            <p:nvPr/>
          </p:nvSpPr>
          <p:spPr>
            <a:xfrm>
              <a:off x="20534092" y="24409975"/>
              <a:ext cx="1540304" cy="548211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182880" rtlCol="0" anchor="ctr" anchorCtr="0">
              <a:noAutofit/>
            </a:bodyPr>
            <a:lstStyle/>
            <a:p>
              <a:pPr algn="ctr"/>
              <a:r>
                <a:rPr lang="en-GB" sz="11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pCC</a:t>
              </a:r>
              <a:endParaRPr lang="en-GB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181768-529B-472A-9A79-564D56D0B01B}"/>
                </a:ext>
              </a:extLst>
            </p:cNvPr>
            <p:cNvSpPr txBox="1"/>
            <p:nvPr/>
          </p:nvSpPr>
          <p:spPr>
            <a:xfrm>
              <a:off x="24664270" y="24436744"/>
              <a:ext cx="1540304" cy="52144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182880" rtlCol="0" anchor="ctr" anchorCtr="0">
              <a:noAutofit/>
            </a:bodyPr>
            <a:lstStyle/>
            <a:p>
              <a:pPr algn="ctr"/>
              <a:r>
                <a:rPr lang="en-GB" sz="11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mFG</a:t>
              </a:r>
              <a:endParaRPr lang="en-GB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Picture 4" descr="The SGPanel Procedure">
              <a:extLst>
                <a:ext uri="{FF2B5EF4-FFF2-40B4-BE49-F238E27FC236}">
                  <a16:creationId xmlns:a16="http://schemas.microsoft.com/office/drawing/2014/main" id="{05DA7E8D-5271-4CD3-A518-9092536712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59" t="11379" r="1203" b="6505"/>
            <a:stretch/>
          </p:blipFill>
          <p:spPr bwMode="auto">
            <a:xfrm>
              <a:off x="17897417" y="27998668"/>
              <a:ext cx="8470733" cy="4505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A348B3-A04A-4F9B-811A-DB3F2130F5ED}"/>
                </a:ext>
              </a:extLst>
            </p:cNvPr>
            <p:cNvSpPr txBox="1"/>
            <p:nvPr/>
          </p:nvSpPr>
          <p:spPr>
            <a:xfrm>
              <a:off x="15546626" y="26748689"/>
              <a:ext cx="13249656" cy="521443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182880" rtlCol="0" anchor="ctr" anchorCtr="0">
              <a:noAutofit/>
            </a:bodyPr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P400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6307918-7EE1-4A8F-BC47-74335FF3CF8F}"/>
                </a:ext>
              </a:extLst>
            </p:cNvPr>
            <p:cNvSpPr txBox="1"/>
            <p:nvPr/>
          </p:nvSpPr>
          <p:spPr>
            <a:xfrm>
              <a:off x="18491494" y="27571103"/>
              <a:ext cx="7858865" cy="486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182880" rtlCol="0" anchor="ctr" anchorCtr="0">
              <a:noAutofit/>
            </a:bodyPr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 </a:t>
              </a:r>
              <a:r>
                <a:rPr lang="en-GB" sz="11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GB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B11AF4-2B43-470D-8D10-3561E8535416}"/>
                </a:ext>
              </a:extLst>
            </p:cNvPr>
            <p:cNvSpPr txBox="1"/>
            <p:nvPr/>
          </p:nvSpPr>
          <p:spPr>
            <a:xfrm>
              <a:off x="26686155" y="22324137"/>
              <a:ext cx="2112225" cy="1689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&gt; UH</a:t>
              </a:r>
            </a:p>
            <a:p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065E12-9677-4227-82BE-4544E5FFE5BC}"/>
                </a:ext>
              </a:extLst>
            </p:cNvPr>
            <p:cNvSpPr txBox="1"/>
            <p:nvPr/>
          </p:nvSpPr>
          <p:spPr>
            <a:xfrm>
              <a:off x="15540796" y="22456175"/>
              <a:ext cx="2112225" cy="1689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UH &gt; IH</a:t>
              </a:r>
            </a:p>
            <a:p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4105602-F4D6-45F7-90D5-F33613459D17}"/>
                </a:ext>
              </a:extLst>
            </p:cNvPr>
            <p:cNvSpPr txBox="1"/>
            <p:nvPr/>
          </p:nvSpPr>
          <p:spPr>
            <a:xfrm>
              <a:off x="20886052" y="28156317"/>
              <a:ext cx="1500379" cy="486723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182880" rtlCol="0" anchor="ctr" anchorCtr="0">
              <a:noAutofit/>
            </a:bodyPr>
            <a:lstStyle/>
            <a:p>
              <a:pPr algn="ctr"/>
              <a:r>
                <a:rPr lang="en-GB" sz="11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pCC</a:t>
              </a:r>
              <a:endParaRPr lang="en-GB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1E3A80-999A-45A2-B83B-D8FBFB408074}"/>
                </a:ext>
              </a:extLst>
            </p:cNvPr>
            <p:cNvSpPr txBox="1"/>
            <p:nvPr/>
          </p:nvSpPr>
          <p:spPr>
            <a:xfrm>
              <a:off x="24642488" y="28159302"/>
              <a:ext cx="1535794" cy="518459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182880" rtlCol="0" anchor="ctr" anchorCtr="0">
              <a:noAutofit/>
            </a:bodyPr>
            <a:lstStyle/>
            <a:p>
              <a:pPr algn="ctr"/>
              <a:r>
                <a:rPr lang="en-GB" sz="11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mFG</a:t>
              </a:r>
              <a:endParaRPr lang="en-GB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C806E7-2FEF-4CA5-9463-79E50375FA60}"/>
                </a:ext>
              </a:extLst>
            </p:cNvPr>
            <p:cNvSpPr txBox="1"/>
            <p:nvPr/>
          </p:nvSpPr>
          <p:spPr>
            <a:xfrm>
              <a:off x="26552373" y="28570197"/>
              <a:ext cx="2112225" cy="35965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&gt; UH</a:t>
              </a:r>
            </a:p>
            <a:p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&lt;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.0001</a:t>
              </a:r>
            </a:p>
            <a:p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IF &gt; UF</a:t>
              </a:r>
            </a:p>
            <a:p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&lt; .0001</a:t>
              </a:r>
              <a:endParaRPr lang="en-US" sz="11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5E0BADE-11B1-4D2B-B8CA-439186E3D2CA}"/>
                </a:ext>
              </a:extLst>
            </p:cNvPr>
            <p:cNvSpPr txBox="1"/>
            <p:nvPr/>
          </p:nvSpPr>
          <p:spPr>
            <a:xfrm>
              <a:off x="15527912" y="28398312"/>
              <a:ext cx="2112225" cy="55031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UF &gt; UH</a:t>
              </a:r>
            </a:p>
            <a:p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=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.0095</a:t>
              </a:r>
            </a:p>
            <a:p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IF &gt; UF</a:t>
              </a:r>
            </a:p>
            <a:p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= .0060</a:t>
              </a:r>
            </a:p>
            <a:p>
              <a:endParaRPr lang="en-US" sz="11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UH &gt; IH</a:t>
              </a:r>
            </a:p>
            <a:p>
              <a:r>
                <a:rPr lang="en-US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p = 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.0007</a:t>
              </a:r>
            </a:p>
          </p:txBody>
        </p:sp>
        <p:pic>
          <p:nvPicPr>
            <p:cNvPr id="29" name="Picture 4" descr="The SGPanel Procedure">
              <a:extLst>
                <a:ext uri="{FF2B5EF4-FFF2-40B4-BE49-F238E27FC236}">
                  <a16:creationId xmlns:a16="http://schemas.microsoft.com/office/drawing/2014/main" id="{430A6230-612F-4831-B0F8-4901BE3776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0" t="11379" r="94479" b="6505"/>
            <a:stretch/>
          </p:blipFill>
          <p:spPr bwMode="auto">
            <a:xfrm>
              <a:off x="17556099" y="27821652"/>
              <a:ext cx="435391" cy="4505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08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FBC89FC-617F-4C84-9C15-B3304EF9DAB5}"/>
              </a:ext>
            </a:extLst>
          </p:cNvPr>
          <p:cNvGrpSpPr/>
          <p:nvPr/>
        </p:nvGrpSpPr>
        <p:grpSpPr>
          <a:xfrm>
            <a:off x="2927928" y="3051277"/>
            <a:ext cx="4063903" cy="755446"/>
            <a:chOff x="4488923" y="1670308"/>
            <a:chExt cx="1469549" cy="2731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9A05A47-6AB0-4D60-8CCD-E3CDB3A88AA5}"/>
                </a:ext>
              </a:extLst>
            </p:cNvPr>
            <p:cNvSpPr/>
            <p:nvPr/>
          </p:nvSpPr>
          <p:spPr>
            <a:xfrm>
              <a:off x="4488923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Chord 6">
              <a:extLst>
                <a:ext uri="{FF2B5EF4-FFF2-40B4-BE49-F238E27FC236}">
                  <a16:creationId xmlns:a16="http://schemas.microsoft.com/office/drawing/2014/main" id="{F316459E-B605-4534-9CD3-B3E4F3A655CD}"/>
                </a:ext>
              </a:extLst>
            </p:cNvPr>
            <p:cNvSpPr/>
            <p:nvPr/>
          </p:nvSpPr>
          <p:spPr>
            <a:xfrm>
              <a:off x="4516241" y="1697625"/>
              <a:ext cx="218541" cy="218541"/>
            </a:xfrm>
            <a:prstGeom prst="chord">
              <a:avLst>
                <a:gd name="adj1" fmla="val 20431728"/>
                <a:gd name="adj2" fmla="val 11968272"/>
              </a:avLst>
            </a:prstGeom>
            <a:gradFill rotWithShape="0">
              <a:gsLst>
                <a:gs pos="0">
                  <a:srgbClr val="F2002E"/>
                </a:gs>
                <a:gs pos="50000">
                  <a:srgbClr val="F2002E"/>
                </a:gs>
                <a:gs pos="100000">
                  <a:srgbClr val="F2002E"/>
                </a:gs>
              </a:gsLst>
            </a:gradFill>
          </p:spPr>
          <p:style>
            <a:lnRef idx="1">
              <a:schemeClr val="accent3">
                <a:hueOff val="1626359"/>
                <a:satOff val="60000"/>
                <a:lumOff val="-8824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1626359"/>
                <a:satOff val="60000"/>
                <a:lumOff val="-882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BDE2D7B-48CE-4938-8874-7E42E60662DD}"/>
                </a:ext>
              </a:extLst>
            </p:cNvPr>
            <p:cNvSpPr/>
            <p:nvPr/>
          </p:nvSpPr>
          <p:spPr>
            <a:xfrm>
              <a:off x="4819012" y="1670309"/>
              <a:ext cx="1139460" cy="273176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b="1" kern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A8228C-C2A2-4275-9E49-62A51A1DA603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2223686-028F-4B5B-8F07-CC24B7E2CDE3}"/>
              </a:ext>
            </a:extLst>
          </p:cNvPr>
          <p:cNvGrpSpPr/>
          <p:nvPr/>
        </p:nvGrpSpPr>
        <p:grpSpPr>
          <a:xfrm>
            <a:off x="-609600" y="1502650"/>
            <a:ext cx="6581775" cy="4413250"/>
            <a:chOff x="0" y="2159000"/>
            <a:chExt cx="6096000" cy="4064000"/>
          </a:xfrm>
        </p:grpSpPr>
        <p:graphicFrame>
          <p:nvGraphicFramePr>
            <p:cNvPr id="17" name="Diagram 16">
              <a:extLst>
                <a:ext uri="{FF2B5EF4-FFF2-40B4-BE49-F238E27FC236}">
                  <a16:creationId xmlns:a16="http://schemas.microsoft.com/office/drawing/2014/main" id="{57BB3FD2-225F-4839-B105-A8A8743C54A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20064644"/>
                </p:ext>
              </p:extLst>
            </p:nvPr>
          </p:nvGraphicFramePr>
          <p:xfrm>
            <a:off x="0" y="2159000"/>
            <a:ext cx="60960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18" name="Graphic 17" descr="Left Brain">
              <a:extLst>
                <a:ext uri="{FF2B5EF4-FFF2-40B4-BE49-F238E27FC236}">
                  <a16:creationId xmlns:a16="http://schemas.microsoft.com/office/drawing/2014/main" id="{34AEF6F6-EC86-4309-9EFB-A2CD4E045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789241" y="5378113"/>
              <a:ext cx="756286" cy="756286"/>
            </a:xfrm>
            <a:prstGeom prst="rect">
              <a:avLst/>
            </a:prstGeom>
          </p:spPr>
        </p:pic>
        <p:pic>
          <p:nvPicPr>
            <p:cNvPr id="19" name="Graphic 18" descr="Research">
              <a:extLst>
                <a:ext uri="{FF2B5EF4-FFF2-40B4-BE49-F238E27FC236}">
                  <a16:creationId xmlns:a16="http://schemas.microsoft.com/office/drawing/2014/main" id="{0F681E04-C3F1-4F49-B221-4B68F47C3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545527" y="3226415"/>
              <a:ext cx="626424" cy="626424"/>
            </a:xfrm>
            <a:prstGeom prst="rect">
              <a:avLst/>
            </a:prstGeom>
          </p:spPr>
        </p:pic>
        <p:pic>
          <p:nvPicPr>
            <p:cNvPr id="20" name="Graphic 19" descr="Artificial Intelligence">
              <a:extLst>
                <a:ext uri="{FF2B5EF4-FFF2-40B4-BE49-F238E27FC236}">
                  <a16:creationId xmlns:a16="http://schemas.microsoft.com/office/drawing/2014/main" id="{5DC5D40B-1A36-4616-8815-14287A472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529311" y="4475120"/>
              <a:ext cx="658855" cy="658855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FBADCD0E-3A35-484F-ADFE-2621C589657F}"/>
              </a:ext>
            </a:extLst>
          </p:cNvPr>
          <p:cNvSpPr/>
          <p:nvPr/>
        </p:nvSpPr>
        <p:spPr>
          <a:xfrm>
            <a:off x="3408526" y="1337431"/>
            <a:ext cx="52056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Preliminary findings suggest a larger N290 in response to upright faces than inverted faces in young infants (i.e., 3- and 4.5-month-olds)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73D250C-F1EB-487F-B725-BD504DA93F59}"/>
              </a:ext>
            </a:extLst>
          </p:cNvPr>
          <p:cNvSpPr/>
          <p:nvPr/>
        </p:nvSpPr>
        <p:spPr>
          <a:xfrm>
            <a:off x="4109791" y="2406966"/>
            <a:ext cx="48910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By 12 months of age the N290 shows larger negativity in response to faces than houses, regardless of the stimulus orientation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BF173AC-758F-4CC5-A5F9-9A0A24A6BB72}"/>
              </a:ext>
            </a:extLst>
          </p:cNvPr>
          <p:cNvSpPr/>
          <p:nvPr/>
        </p:nvSpPr>
        <p:spPr>
          <a:xfrm>
            <a:off x="4124511" y="3847274"/>
            <a:ext cx="49675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Larger P400 amplitudes are recorded in response to faces than houses across ages. Only 12-month-old infants show a face-specific inversion effect with larger P400 amplitude in response to inverted than upright faces.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C5D7C8-00C5-4405-9E30-CFFA0A286C9E}"/>
              </a:ext>
            </a:extLst>
          </p:cNvPr>
          <p:cNvSpPr txBox="1"/>
          <p:nvPr/>
        </p:nvSpPr>
        <p:spPr>
          <a:xfrm>
            <a:off x="3383593" y="5309596"/>
            <a:ext cx="5692755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The middle Fusiform Gyrus (</a:t>
            </a:r>
            <a:r>
              <a:rPr lang="en-US" dirty="0" err="1"/>
              <a:t>mFG</a:t>
            </a:r>
            <a:r>
              <a:rPr lang="en-US" dirty="0"/>
              <a:t>) shows larger responses to upright faces than houses at 12 months of age. The P400 source shows an inversion effect for faces in the </a:t>
            </a:r>
            <a:r>
              <a:rPr lang="en-US" dirty="0" err="1"/>
              <a:t>mFG</a:t>
            </a:r>
            <a:r>
              <a:rPr lang="en-US" dirty="0"/>
              <a:t> and for both faces and houses in the posterior Cingulate Cortex (</a:t>
            </a:r>
            <a:r>
              <a:rPr lang="en-US" dirty="0" err="1"/>
              <a:t>pCC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05789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 L -1.11111E-6 -0.21088 C -1.11111E-6 -0.30463 -0.07326 -0.4206 -0.13281 -0.4206 L -0.26562 -0.4206 " pathEditMode="relative" rAng="0" ptsTypes="AAAA">
                                      <p:cBhvr>
                                        <p:cTn id="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1" y="-2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49AAC7B-33E5-47BF-AD33-9B90629E2C64}"/>
              </a:ext>
            </a:extLst>
          </p:cNvPr>
          <p:cNvGrpSpPr/>
          <p:nvPr/>
        </p:nvGrpSpPr>
        <p:grpSpPr>
          <a:xfrm>
            <a:off x="2428883" y="3085857"/>
            <a:ext cx="5699118" cy="772813"/>
            <a:chOff x="6879222" y="1661765"/>
            <a:chExt cx="2077547" cy="28172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6A754AB-02EC-4611-B242-159553175C18}"/>
                </a:ext>
              </a:extLst>
            </p:cNvPr>
            <p:cNvSpPr/>
            <p:nvPr/>
          </p:nvSpPr>
          <p:spPr>
            <a:xfrm>
              <a:off x="6879222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Chord 13">
              <a:extLst>
                <a:ext uri="{FF2B5EF4-FFF2-40B4-BE49-F238E27FC236}">
                  <a16:creationId xmlns:a16="http://schemas.microsoft.com/office/drawing/2014/main" id="{B8ED4ABA-48CB-4DB4-832D-E6859593D71B}"/>
                </a:ext>
              </a:extLst>
            </p:cNvPr>
            <p:cNvSpPr/>
            <p:nvPr/>
          </p:nvSpPr>
          <p:spPr>
            <a:xfrm>
              <a:off x="6906539" y="1697625"/>
              <a:ext cx="218541" cy="218541"/>
            </a:xfrm>
            <a:prstGeom prst="chord">
              <a:avLst>
                <a:gd name="adj1" fmla="val 16200000"/>
                <a:gd name="adj2" fmla="val 16200000"/>
              </a:avLst>
            </a:prstGeom>
            <a:gradFill rotWithShape="0">
              <a:gsLst>
                <a:gs pos="91850">
                  <a:srgbClr val="B12900"/>
                </a:gs>
                <a:gs pos="0">
                  <a:srgbClr val="A50021"/>
                </a:gs>
                <a:gs pos="50000">
                  <a:srgbClr val="A50021"/>
                </a:gs>
                <a:gs pos="100000">
                  <a:srgbClr val="A50021"/>
                </a:gs>
              </a:gsLst>
            </a:gradFill>
          </p:spPr>
          <p:style>
            <a:lnRef idx="1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F59ABA7-34F4-4035-9C55-B8A8B4F7046B}"/>
                </a:ext>
              </a:extLst>
            </p:cNvPr>
            <p:cNvSpPr/>
            <p:nvPr/>
          </p:nvSpPr>
          <p:spPr>
            <a:xfrm>
              <a:off x="7216044" y="1661765"/>
              <a:ext cx="1740725" cy="250175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b="1" kern="12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Contacts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D5BB592-147B-4981-8B56-B6EA20EFACBA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E6E9656-832E-46DC-9BD5-36CB27D59B86}"/>
              </a:ext>
            </a:extLst>
          </p:cNvPr>
          <p:cNvSpPr txBox="1"/>
          <p:nvPr/>
        </p:nvSpPr>
        <p:spPr>
          <a:xfrm>
            <a:off x="480291" y="1010245"/>
            <a:ext cx="3426691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12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  <a:p>
            <a:pPr algn="just"/>
            <a:endParaRPr lang="en-US" altLang="en-US" sz="12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Conte, S., Richards, J. E., Guy, M. W., Xie, W., &amp; Roberts, J. E. (2020). Face-sensitive brain responses in the first year of life.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NeuroImage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211, 116602.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De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Haan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M., Johnson, M. H., &amp;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Halit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H. (2003). Development of face-sensitive event-related potentials during infancy: A review. International Journal of Psychophysiology, 51(1), 45–58.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Eimer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M. (2000). Effects of face inversion on the structural encoding and recognition of faces - Evidence from event-related brain potentials. Cognitive Brain Research, 10(1–2), 145–158.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Guy, M. W., Richards, J. E.,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Tonnsen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B. L., &amp; Roberts, J. E. (2018). Neural correlates of face processing in etiologically-distinct 12-month-old infants at high-risk of autism spectrum disorder. Developmental Cognitive Neuroscience, 29, 61–71.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Guy, M. W., Zieber, N., &amp; Richards, J. E. (2016). The Cortical Development of Specialized Face Processing in Infancy. Child Development, 87(5), 1581–1600.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Halit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H., De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Haan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M., &amp; Johnson, M. H. (2003). Cortical specialisation for face processing: Face-sensitive event-related potential components in 3- and 12-month-old infants.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NeuroImage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19(3), 1180–1193.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Peykarjou, S., &amp;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Hoehl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S. (2013). Three-Month-Olds’ Brain Responses to Upright and Inverted Faces and Cars. Developmental Neuropsychology, 38(4), 272–280.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Rossion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B.,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Delvenne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J. F.,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Debatisse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D.,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Goffaux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V.,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Bruyer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R.,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Crommelinck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M., &amp;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Guérit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J. M. (1999).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Spatio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-temporal localization of the face inversion effect: An event-related potentials study. Biological Psychology, 50(3), 173–189.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Xie, W., McCormick, S. A., </a:t>
            </a:r>
            <a:r>
              <a:rPr lang="en-GB" sz="1000" dirty="0" err="1">
                <a:solidFill>
                  <a:schemeClr val="bg1">
                    <a:lumMod val="85000"/>
                  </a:schemeClr>
                </a:solidFill>
              </a:rPr>
              <a:t>Westerlund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, A., Bowman, L. C., &amp; Nelson, C. A. (2019). Neural Correlates of Facial Emotion Processing in Infancy. Developmental Science.</a:t>
            </a:r>
          </a:p>
          <a:p>
            <a:endParaRPr lang="en-US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FE5558-EE81-4803-8FBB-9541AECE13EC}"/>
              </a:ext>
            </a:extLst>
          </p:cNvPr>
          <p:cNvSpPr txBox="1"/>
          <p:nvPr/>
        </p:nvSpPr>
        <p:spPr>
          <a:xfrm>
            <a:off x="4488875" y="1283375"/>
            <a:ext cx="44334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Interested in our research?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Infant Development Laboratory</a:t>
            </a:r>
            <a:endParaRPr lang="en-US" sz="2800" dirty="0">
              <a:solidFill>
                <a:srgbClr val="6D1226"/>
              </a:solidFill>
              <a:latin typeface="Arial" panose="020B0604020202020204" pitchFamily="34" charset="0"/>
              <a:cs typeface="Arial" panose="020B0604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2800" dirty="0">
                <a:solidFill>
                  <a:srgbClr val="6D1226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https://infantlab.sc.edu/</a:t>
            </a:r>
            <a:endParaRPr lang="en-US" sz="2800" dirty="0">
              <a:solidFill>
                <a:srgbClr val="6D12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sz="28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Questions?</a:t>
            </a:r>
          </a:p>
          <a:p>
            <a:r>
              <a:rPr lang="en-US" sz="2800" dirty="0">
                <a:solidFill>
                  <a:schemeClr val="bg1"/>
                </a:solidFill>
              </a:rPr>
              <a:t>contes@mailbox.sc.edu</a:t>
            </a:r>
          </a:p>
          <a:p>
            <a:endParaRPr lang="en-US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2" name="Screen Recording 78">
            <a:hlinkClick r:id="" action="ppaction://media"/>
            <a:extLst>
              <a:ext uri="{FF2B5EF4-FFF2-40B4-BE49-F238E27FC236}">
                <a16:creationId xmlns:a16="http://schemas.microsoft.com/office/drawing/2014/main" id="{EB3846E5-B961-4818-B338-E714322E3CA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360" end="2771.3174"/>
                </p14:media>
              </p:ext>
            </p:extLst>
          </p:nvPr>
        </p:nvPicPr>
        <p:blipFill rotWithShape="1">
          <a:blip r:embed="rId5"/>
          <a:srcRect l="10046" t="18705" r="11460" b="13418"/>
          <a:stretch/>
        </p:blipFill>
        <p:spPr>
          <a:xfrm>
            <a:off x="6483928" y="5672123"/>
            <a:ext cx="2595419" cy="132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3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 L 3.05556E-6 -0.21574 C 3.05556E-6 -0.31227 -0.05816 -0.43125 -0.10538 -0.43125 L -0.21059 -0.43125 " pathEditMode="relative" rAng="0" ptsTypes="AA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38" y="-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40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7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6B31C5-622E-407C-828C-F3AB0DF0C4C9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E43C71-5AB0-4813-8591-169164E85F74}"/>
              </a:ext>
            </a:extLst>
          </p:cNvPr>
          <p:cNvGrpSpPr/>
          <p:nvPr/>
        </p:nvGrpSpPr>
        <p:grpSpPr>
          <a:xfrm>
            <a:off x="2553261" y="3022460"/>
            <a:ext cx="4037478" cy="813079"/>
            <a:chOff x="903475" y="1641852"/>
            <a:chExt cx="1497808" cy="301633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2C3A2DC-A364-486D-8134-0A512A2BE958}"/>
                </a:ext>
              </a:extLst>
            </p:cNvPr>
            <p:cNvSpPr/>
            <p:nvPr/>
          </p:nvSpPr>
          <p:spPr>
            <a:xfrm>
              <a:off x="903475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Chord 41">
              <a:extLst>
                <a:ext uri="{FF2B5EF4-FFF2-40B4-BE49-F238E27FC236}">
                  <a16:creationId xmlns:a16="http://schemas.microsoft.com/office/drawing/2014/main" id="{8CE5A57F-D9EE-4719-A995-A19FBEC7361D}"/>
                </a:ext>
              </a:extLst>
            </p:cNvPr>
            <p:cNvSpPr/>
            <p:nvPr/>
          </p:nvSpPr>
          <p:spPr>
            <a:xfrm>
              <a:off x="930793" y="1697625"/>
              <a:ext cx="218541" cy="218541"/>
            </a:xfrm>
            <a:prstGeom prst="chord">
              <a:avLst>
                <a:gd name="adj1" fmla="val 2508618"/>
                <a:gd name="adj2" fmla="val 8291382"/>
              </a:avLst>
            </a:pr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6EA1B0-21AE-4E59-A57A-5376BA487712}"/>
                </a:ext>
              </a:extLst>
            </p:cNvPr>
            <p:cNvSpPr/>
            <p:nvPr/>
          </p:nvSpPr>
          <p:spPr>
            <a:xfrm>
              <a:off x="1233563" y="1641852"/>
              <a:ext cx="1167720" cy="301633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marR="0" lvl="0" indent="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Introduction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E347A876-6F5A-4CDC-BA79-549CB461D6F6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8000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661756-A738-4C27-9577-836331F7F432}"/>
              </a:ext>
            </a:extLst>
          </p:cNvPr>
          <p:cNvSpPr/>
          <p:nvPr/>
        </p:nvSpPr>
        <p:spPr>
          <a:xfrm>
            <a:off x="6982691" y="6372282"/>
            <a:ext cx="19432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Rossion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 (1999)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51A6F32-78F2-41EB-8F9D-E22C95259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382" y="3471890"/>
            <a:ext cx="7629236" cy="24286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AB6D26C-A373-4A60-9D01-7BE707242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462" y="1535272"/>
            <a:ext cx="3710253" cy="189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1157 C 0 -0.30648 -0.06389 -0.42315 -0.11562 -0.42315 L -0.23125 -0.4231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63" y="-2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6B31C5-622E-407C-828C-F3AB0DF0C4C9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E43C71-5AB0-4813-8591-169164E85F74}"/>
              </a:ext>
            </a:extLst>
          </p:cNvPr>
          <p:cNvGrpSpPr/>
          <p:nvPr/>
        </p:nvGrpSpPr>
        <p:grpSpPr>
          <a:xfrm>
            <a:off x="552995" y="103769"/>
            <a:ext cx="4037478" cy="813079"/>
            <a:chOff x="903475" y="1641852"/>
            <a:chExt cx="1497808" cy="301633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2C3A2DC-A364-486D-8134-0A512A2BE958}"/>
                </a:ext>
              </a:extLst>
            </p:cNvPr>
            <p:cNvSpPr/>
            <p:nvPr/>
          </p:nvSpPr>
          <p:spPr>
            <a:xfrm>
              <a:off x="903475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Chord 41">
              <a:extLst>
                <a:ext uri="{FF2B5EF4-FFF2-40B4-BE49-F238E27FC236}">
                  <a16:creationId xmlns:a16="http://schemas.microsoft.com/office/drawing/2014/main" id="{8CE5A57F-D9EE-4719-A995-A19FBEC7361D}"/>
                </a:ext>
              </a:extLst>
            </p:cNvPr>
            <p:cNvSpPr/>
            <p:nvPr/>
          </p:nvSpPr>
          <p:spPr>
            <a:xfrm>
              <a:off x="930793" y="1697625"/>
              <a:ext cx="218541" cy="218541"/>
            </a:xfrm>
            <a:prstGeom prst="chord">
              <a:avLst>
                <a:gd name="adj1" fmla="val 2508618"/>
                <a:gd name="adj2" fmla="val 8291382"/>
              </a:avLst>
            </a:pr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6EA1B0-21AE-4E59-A57A-5376BA487712}"/>
                </a:ext>
              </a:extLst>
            </p:cNvPr>
            <p:cNvSpPr/>
            <p:nvPr/>
          </p:nvSpPr>
          <p:spPr>
            <a:xfrm>
              <a:off x="1233563" y="1641852"/>
              <a:ext cx="1167720" cy="301633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marR="0" lvl="0" indent="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Introduction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E347A876-6F5A-4CDC-BA79-549CB461D6F6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8000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Background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D62000-92DF-4B16-A00D-A93345763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280" y="1872929"/>
            <a:ext cx="5005098" cy="481693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7C9D9A-DF47-4FEA-A3F0-9FD3060FCA0C}"/>
              </a:ext>
            </a:extLst>
          </p:cNvPr>
          <p:cNvSpPr/>
          <p:nvPr/>
        </p:nvSpPr>
        <p:spPr>
          <a:xfrm>
            <a:off x="7354245" y="6412866"/>
            <a:ext cx="161426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Eimer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(2000)</a:t>
            </a:r>
          </a:p>
        </p:txBody>
      </p:sp>
    </p:spTree>
    <p:extLst>
      <p:ext uri="{BB962C8B-B14F-4D97-AF65-F5344CB8AC3E}">
        <p14:creationId xmlns:p14="http://schemas.microsoft.com/office/powerpoint/2010/main" val="301124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6B31C5-622E-407C-828C-F3AB0DF0C4C9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E43C71-5AB0-4813-8591-169164E85F74}"/>
              </a:ext>
            </a:extLst>
          </p:cNvPr>
          <p:cNvGrpSpPr/>
          <p:nvPr/>
        </p:nvGrpSpPr>
        <p:grpSpPr>
          <a:xfrm>
            <a:off x="552995" y="103769"/>
            <a:ext cx="4037478" cy="813079"/>
            <a:chOff x="903475" y="1641852"/>
            <a:chExt cx="1497808" cy="301633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2C3A2DC-A364-486D-8134-0A512A2BE958}"/>
                </a:ext>
              </a:extLst>
            </p:cNvPr>
            <p:cNvSpPr/>
            <p:nvPr/>
          </p:nvSpPr>
          <p:spPr>
            <a:xfrm>
              <a:off x="903475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Chord 41">
              <a:extLst>
                <a:ext uri="{FF2B5EF4-FFF2-40B4-BE49-F238E27FC236}">
                  <a16:creationId xmlns:a16="http://schemas.microsoft.com/office/drawing/2014/main" id="{8CE5A57F-D9EE-4719-A995-A19FBEC7361D}"/>
                </a:ext>
              </a:extLst>
            </p:cNvPr>
            <p:cNvSpPr/>
            <p:nvPr/>
          </p:nvSpPr>
          <p:spPr>
            <a:xfrm>
              <a:off x="930793" y="1697625"/>
              <a:ext cx="218541" cy="218541"/>
            </a:xfrm>
            <a:prstGeom prst="chord">
              <a:avLst>
                <a:gd name="adj1" fmla="val 2508618"/>
                <a:gd name="adj2" fmla="val 8291382"/>
              </a:avLst>
            </a:pr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6EA1B0-21AE-4E59-A57A-5376BA487712}"/>
                </a:ext>
              </a:extLst>
            </p:cNvPr>
            <p:cNvSpPr/>
            <p:nvPr/>
          </p:nvSpPr>
          <p:spPr>
            <a:xfrm>
              <a:off x="1233563" y="1641852"/>
              <a:ext cx="1167720" cy="301633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marR="0" lvl="0" indent="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Introduction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E347A876-6F5A-4CDC-BA79-549CB461D6F6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8000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Background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4047289-D36B-4F84-B059-5DB1E82410FA}"/>
              </a:ext>
            </a:extLst>
          </p:cNvPr>
          <p:cNvGrpSpPr/>
          <p:nvPr/>
        </p:nvGrpSpPr>
        <p:grpSpPr>
          <a:xfrm>
            <a:off x="3565236" y="1418494"/>
            <a:ext cx="5273189" cy="3028246"/>
            <a:chOff x="14438" y="1911869"/>
            <a:chExt cx="5734050" cy="3292906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2715CB5-E2CB-4F15-8D02-4993BF4C87D6}"/>
                </a:ext>
              </a:extLst>
            </p:cNvPr>
            <p:cNvSpPr/>
            <p:nvPr/>
          </p:nvSpPr>
          <p:spPr>
            <a:xfrm>
              <a:off x="1727199" y="4903567"/>
              <a:ext cx="3849261" cy="3012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adapted from Peykarjou &amp; </a:t>
              </a:r>
              <a:r>
                <a:rPr lang="en-US" sz="12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Hoehl</a:t>
              </a:r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(2013)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528E043-38D9-434E-9EDB-8D3B4A3D039C}"/>
                </a:ext>
              </a:extLst>
            </p:cNvPr>
            <p:cNvGrpSpPr/>
            <p:nvPr/>
          </p:nvGrpSpPr>
          <p:grpSpPr>
            <a:xfrm>
              <a:off x="14438" y="1911869"/>
              <a:ext cx="5734050" cy="3035151"/>
              <a:chOff x="626633" y="2054836"/>
              <a:chExt cx="5734050" cy="3035151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66AFE055-0019-4C03-8519-18357CE48E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r="5085"/>
              <a:stretch/>
            </p:blipFill>
            <p:spPr>
              <a:xfrm>
                <a:off x="626633" y="2270587"/>
                <a:ext cx="2784530" cy="2819400"/>
              </a:xfrm>
              <a:prstGeom prst="rect">
                <a:avLst/>
              </a:prstGeom>
            </p:spPr>
          </p:pic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3E81E2F3-AB11-4E2D-A35C-7B45BC818C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60333" y="2054836"/>
                <a:ext cx="2800350" cy="2933700"/>
              </a:xfrm>
              <a:prstGeom prst="rect">
                <a:avLst/>
              </a:prstGeom>
            </p:spPr>
          </p:pic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72B4807-C15F-4BAB-AB12-03D69E2C75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16" t="764" r="4161" b="42875"/>
            <a:stretch/>
          </p:blipFill>
          <p:spPr>
            <a:xfrm>
              <a:off x="1167540" y="2152705"/>
              <a:ext cx="769575" cy="424808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E097EF0-074C-4211-BF1B-23B9B832C9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14" t="57760" r="-1317" b="-360"/>
            <a:stretch/>
          </p:blipFill>
          <p:spPr>
            <a:xfrm>
              <a:off x="3811473" y="2218253"/>
              <a:ext cx="794327" cy="29371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EF16237-B130-420E-BD55-6B656079C1E9}"/>
              </a:ext>
            </a:extLst>
          </p:cNvPr>
          <p:cNvGrpSpPr/>
          <p:nvPr/>
        </p:nvGrpSpPr>
        <p:grpSpPr>
          <a:xfrm>
            <a:off x="480291" y="4251957"/>
            <a:ext cx="4257964" cy="2453498"/>
            <a:chOff x="480291" y="4251957"/>
            <a:chExt cx="4257964" cy="245349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B754026-931A-4205-8F54-4D9E9F662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0291" y="4251957"/>
              <a:ext cx="4008978" cy="2351933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878111A-758E-465C-A9D2-6B19887ED522}"/>
                </a:ext>
              </a:extLst>
            </p:cNvPr>
            <p:cNvSpPr/>
            <p:nvPr/>
          </p:nvSpPr>
          <p:spPr>
            <a:xfrm>
              <a:off x="3370395" y="6428456"/>
              <a:ext cx="136786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Halit</a:t>
              </a:r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al. (2003)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E69CDF7-886C-4148-9D40-FE714801AE77}"/>
                </a:ext>
              </a:extLst>
            </p:cNvPr>
            <p:cNvCxnSpPr/>
            <p:nvPr/>
          </p:nvCxnSpPr>
          <p:spPr>
            <a:xfrm>
              <a:off x="2669309" y="4876800"/>
              <a:ext cx="323273" cy="24014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7F68F83-3B59-4344-810A-66BEDE65C2D2}"/>
                </a:ext>
              </a:extLst>
            </p:cNvPr>
            <p:cNvSpPr txBox="1"/>
            <p:nvPr/>
          </p:nvSpPr>
          <p:spPr>
            <a:xfrm>
              <a:off x="2161507" y="4649895"/>
              <a:ext cx="6465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P400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711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6B31C5-622E-407C-828C-F3AB0DF0C4C9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E43C71-5AB0-4813-8591-169164E85F74}"/>
              </a:ext>
            </a:extLst>
          </p:cNvPr>
          <p:cNvGrpSpPr/>
          <p:nvPr/>
        </p:nvGrpSpPr>
        <p:grpSpPr>
          <a:xfrm>
            <a:off x="552995" y="103769"/>
            <a:ext cx="4037478" cy="813079"/>
            <a:chOff x="903475" y="1641852"/>
            <a:chExt cx="1497808" cy="301633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2C3A2DC-A364-486D-8134-0A512A2BE958}"/>
                </a:ext>
              </a:extLst>
            </p:cNvPr>
            <p:cNvSpPr/>
            <p:nvPr/>
          </p:nvSpPr>
          <p:spPr>
            <a:xfrm>
              <a:off x="903475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Chord 41">
              <a:extLst>
                <a:ext uri="{FF2B5EF4-FFF2-40B4-BE49-F238E27FC236}">
                  <a16:creationId xmlns:a16="http://schemas.microsoft.com/office/drawing/2014/main" id="{8CE5A57F-D9EE-4719-A995-A19FBEC7361D}"/>
                </a:ext>
              </a:extLst>
            </p:cNvPr>
            <p:cNvSpPr/>
            <p:nvPr/>
          </p:nvSpPr>
          <p:spPr>
            <a:xfrm>
              <a:off x="930793" y="1697625"/>
              <a:ext cx="218541" cy="218541"/>
            </a:xfrm>
            <a:prstGeom prst="chord">
              <a:avLst>
                <a:gd name="adj1" fmla="val 2508618"/>
                <a:gd name="adj2" fmla="val 8291382"/>
              </a:avLst>
            </a:pr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6EA1B0-21AE-4E59-A57A-5376BA487712}"/>
                </a:ext>
              </a:extLst>
            </p:cNvPr>
            <p:cNvSpPr/>
            <p:nvPr/>
          </p:nvSpPr>
          <p:spPr>
            <a:xfrm>
              <a:off x="1233563" y="1641852"/>
              <a:ext cx="1167720" cy="301633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marR="0" lvl="0" indent="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Introduction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E347A876-6F5A-4CDC-BA79-549CB461D6F6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8000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Background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B4C4D89-6AE1-44DD-9BE0-E4370CB435E7}"/>
              </a:ext>
            </a:extLst>
          </p:cNvPr>
          <p:cNvGrpSpPr/>
          <p:nvPr/>
        </p:nvGrpSpPr>
        <p:grpSpPr>
          <a:xfrm>
            <a:off x="6383941" y="4570868"/>
            <a:ext cx="1952626" cy="2054310"/>
            <a:chOff x="6037961" y="4691890"/>
            <a:chExt cx="1952626" cy="205431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6C9C22C-8203-4F46-82A9-1E1F1FEF9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37962" y="4691890"/>
              <a:ext cx="1952625" cy="1552575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DCEF74-E0D9-45CF-B591-4D42FF586FF4}"/>
                </a:ext>
              </a:extLst>
            </p:cNvPr>
            <p:cNvSpPr txBox="1"/>
            <p:nvPr/>
          </p:nvSpPr>
          <p:spPr>
            <a:xfrm>
              <a:off x="6037961" y="6222980"/>
              <a:ext cx="1952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Posterior Cingulate Cortex (</a:t>
              </a:r>
              <a:r>
                <a:rPr lang="en-US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pCC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60C5400-AAE0-44F1-BD94-757B8A8F73E6}"/>
              </a:ext>
            </a:extLst>
          </p:cNvPr>
          <p:cNvSpPr txBox="1"/>
          <p:nvPr/>
        </p:nvSpPr>
        <p:spPr>
          <a:xfrm>
            <a:off x="592517" y="2794898"/>
            <a:ext cx="6465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N290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5D125A1-E656-483C-A4AE-E5038B9C7B8B}"/>
              </a:ext>
            </a:extLst>
          </p:cNvPr>
          <p:cNvSpPr txBox="1"/>
          <p:nvPr/>
        </p:nvSpPr>
        <p:spPr>
          <a:xfrm>
            <a:off x="592516" y="4432369"/>
            <a:ext cx="6465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P400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1484BB9-26F2-4400-A3A0-162F2479E776}"/>
              </a:ext>
            </a:extLst>
          </p:cNvPr>
          <p:cNvGrpSpPr/>
          <p:nvPr/>
        </p:nvGrpSpPr>
        <p:grpSpPr>
          <a:xfrm>
            <a:off x="6267442" y="1724513"/>
            <a:ext cx="2306236" cy="2737033"/>
            <a:chOff x="6267442" y="1724513"/>
            <a:chExt cx="2306236" cy="273703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57FE994-4A6E-45C9-A27C-7855323AF925}"/>
                </a:ext>
              </a:extLst>
            </p:cNvPr>
            <p:cNvGrpSpPr/>
            <p:nvPr/>
          </p:nvGrpSpPr>
          <p:grpSpPr>
            <a:xfrm>
              <a:off x="6267442" y="1724513"/>
              <a:ext cx="2306236" cy="2227707"/>
              <a:chOff x="3958359" y="1920868"/>
              <a:chExt cx="2306236" cy="2227707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E7940410-47FB-42E2-9175-46CF67E883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47396" y="1920868"/>
                <a:ext cx="1741395" cy="1733063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6F2B5C-4A22-4BA5-A5AE-6ECCD93D55CF}"/>
                  </a:ext>
                </a:extLst>
              </p:cNvPr>
              <p:cNvSpPr txBox="1"/>
              <p:nvPr/>
            </p:nvSpPr>
            <p:spPr>
              <a:xfrm>
                <a:off x="3958359" y="3625355"/>
                <a:ext cx="23062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Middle and Posterior Fusiform Gyri (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mFG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pFG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3BB75FD-22CE-46AD-B95A-5296F2F6EC26}"/>
                </a:ext>
              </a:extLst>
            </p:cNvPr>
            <p:cNvSpPr/>
            <p:nvPr/>
          </p:nvSpPr>
          <p:spPr>
            <a:xfrm>
              <a:off x="6643246" y="4184547"/>
              <a:ext cx="155462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 et al. (2020)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CA943AC-4854-4EDB-829F-8CCAE9A233A7}"/>
              </a:ext>
            </a:extLst>
          </p:cNvPr>
          <p:cNvGrpSpPr/>
          <p:nvPr/>
        </p:nvGrpSpPr>
        <p:grpSpPr>
          <a:xfrm>
            <a:off x="1895272" y="1724513"/>
            <a:ext cx="4041936" cy="2626600"/>
            <a:chOff x="1895272" y="1724513"/>
            <a:chExt cx="4041936" cy="26266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3CAA099-589D-416D-8ECC-D51089D59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72586" y="1724513"/>
              <a:ext cx="3264622" cy="2626600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3847744-4704-417D-B4C7-CFFFF44014B4}"/>
                </a:ext>
              </a:extLst>
            </p:cNvPr>
            <p:cNvSpPr/>
            <p:nvPr/>
          </p:nvSpPr>
          <p:spPr>
            <a:xfrm>
              <a:off x="1895272" y="3723353"/>
              <a:ext cx="155462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Guy et al. (2016)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0D05BE-44FD-4E00-B2BA-578EE1BC5456}"/>
              </a:ext>
            </a:extLst>
          </p:cNvPr>
          <p:cNvGrpSpPr/>
          <p:nvPr/>
        </p:nvGrpSpPr>
        <p:grpSpPr>
          <a:xfrm>
            <a:off x="443345" y="5021876"/>
            <a:ext cx="5686323" cy="1716437"/>
            <a:chOff x="443345" y="5021876"/>
            <a:chExt cx="5686323" cy="171643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5CAF73F-07E2-46FE-B0F3-8489AEB49A10}"/>
                </a:ext>
              </a:extLst>
            </p:cNvPr>
            <p:cNvGrpSpPr/>
            <p:nvPr/>
          </p:nvGrpSpPr>
          <p:grpSpPr>
            <a:xfrm>
              <a:off x="443345" y="5021876"/>
              <a:ext cx="5531630" cy="1471622"/>
              <a:chOff x="139497" y="4854453"/>
              <a:chExt cx="6160951" cy="1639045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9634693-E0E0-4004-8C20-56D2385F23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9497" y="4854453"/>
                <a:ext cx="6160951" cy="163904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BE7ADC47-553C-4022-9629-069AD12615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08727" y="5869709"/>
                <a:ext cx="496021" cy="386967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6230CF5-4D96-4FB8-B1C7-0B2F74D655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39385" y="5869708"/>
                <a:ext cx="493474" cy="386968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00EDBF6-6EF6-4833-83C2-F7F93E2791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101793" y="5878961"/>
                <a:ext cx="493474" cy="396220"/>
              </a:xfrm>
              <a:prstGeom prst="rect">
                <a:avLst/>
              </a:prstGeom>
            </p:spPr>
          </p:pic>
        </p:grp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DC84157-70B3-4CF8-BA9F-C381BE9B2677}"/>
                </a:ext>
              </a:extLst>
            </p:cNvPr>
            <p:cNvSpPr/>
            <p:nvPr/>
          </p:nvSpPr>
          <p:spPr>
            <a:xfrm>
              <a:off x="3667850" y="6461314"/>
              <a:ext cx="246181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adapted from Xie et al. 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280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6B31C5-622E-407C-828C-F3AB0DF0C4C9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E43C71-5AB0-4813-8591-169164E85F74}"/>
              </a:ext>
            </a:extLst>
          </p:cNvPr>
          <p:cNvGrpSpPr/>
          <p:nvPr/>
        </p:nvGrpSpPr>
        <p:grpSpPr>
          <a:xfrm>
            <a:off x="552995" y="103769"/>
            <a:ext cx="4037478" cy="813079"/>
            <a:chOff x="903475" y="1641852"/>
            <a:chExt cx="1497808" cy="301633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2C3A2DC-A364-486D-8134-0A512A2BE958}"/>
                </a:ext>
              </a:extLst>
            </p:cNvPr>
            <p:cNvSpPr/>
            <p:nvPr/>
          </p:nvSpPr>
          <p:spPr>
            <a:xfrm>
              <a:off x="903475" y="1670308"/>
              <a:ext cx="273177" cy="273177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Chord 41">
              <a:extLst>
                <a:ext uri="{FF2B5EF4-FFF2-40B4-BE49-F238E27FC236}">
                  <a16:creationId xmlns:a16="http://schemas.microsoft.com/office/drawing/2014/main" id="{8CE5A57F-D9EE-4719-A995-A19FBEC7361D}"/>
                </a:ext>
              </a:extLst>
            </p:cNvPr>
            <p:cNvSpPr/>
            <p:nvPr/>
          </p:nvSpPr>
          <p:spPr>
            <a:xfrm>
              <a:off x="930793" y="1697625"/>
              <a:ext cx="218541" cy="218541"/>
            </a:xfrm>
            <a:prstGeom prst="chord">
              <a:avLst>
                <a:gd name="adj1" fmla="val 2508618"/>
                <a:gd name="adj2" fmla="val 8291382"/>
              </a:avLst>
            </a:pr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6EA1B0-21AE-4E59-A57A-5376BA487712}"/>
                </a:ext>
              </a:extLst>
            </p:cNvPr>
            <p:cNvSpPr/>
            <p:nvPr/>
          </p:nvSpPr>
          <p:spPr>
            <a:xfrm>
              <a:off x="1233563" y="1641852"/>
              <a:ext cx="1167720" cy="301633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marR="0" lvl="0" indent="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Introduction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E347A876-6F5A-4CDC-BA79-549CB461D6F6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7800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8000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3FCA99C-79A6-467D-801C-15CE90C25EC7}"/>
              </a:ext>
            </a:extLst>
          </p:cNvPr>
          <p:cNvGrpSpPr/>
          <p:nvPr/>
        </p:nvGrpSpPr>
        <p:grpSpPr>
          <a:xfrm>
            <a:off x="2443899" y="1174725"/>
            <a:ext cx="4434298" cy="3177691"/>
            <a:chOff x="2443899" y="1174725"/>
            <a:chExt cx="4434298" cy="3177691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1E9EBC-E5FF-4596-A16D-B7A41FA8A1D4}"/>
                </a:ext>
              </a:extLst>
            </p:cNvPr>
            <p:cNvSpPr/>
            <p:nvPr/>
          </p:nvSpPr>
          <p:spPr>
            <a:xfrm>
              <a:off x="2443899" y="2297477"/>
              <a:ext cx="2394385" cy="2054939"/>
            </a:xfrm>
            <a:custGeom>
              <a:avLst/>
              <a:gdLst>
                <a:gd name="connsiteX0" fmla="*/ 0 w 1712976"/>
                <a:gd name="connsiteY0" fmla="*/ 738442 h 1476884"/>
                <a:gd name="connsiteX1" fmla="*/ 369221 w 1712976"/>
                <a:gd name="connsiteY1" fmla="*/ 0 h 1476884"/>
                <a:gd name="connsiteX2" fmla="*/ 1343755 w 1712976"/>
                <a:gd name="connsiteY2" fmla="*/ 0 h 1476884"/>
                <a:gd name="connsiteX3" fmla="*/ 1712976 w 1712976"/>
                <a:gd name="connsiteY3" fmla="*/ 738442 h 1476884"/>
                <a:gd name="connsiteX4" fmla="*/ 1343755 w 1712976"/>
                <a:gd name="connsiteY4" fmla="*/ 1476884 h 1476884"/>
                <a:gd name="connsiteX5" fmla="*/ 369221 w 1712976"/>
                <a:gd name="connsiteY5" fmla="*/ 1476884 h 1476884"/>
                <a:gd name="connsiteX6" fmla="*/ 0 w 1712976"/>
                <a:gd name="connsiteY6" fmla="*/ 738442 h 147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2976" h="1476884">
                  <a:moveTo>
                    <a:pt x="0" y="738442"/>
                  </a:moveTo>
                  <a:lnTo>
                    <a:pt x="369221" y="0"/>
                  </a:lnTo>
                  <a:lnTo>
                    <a:pt x="1343755" y="0"/>
                  </a:lnTo>
                  <a:lnTo>
                    <a:pt x="1712976" y="738442"/>
                  </a:lnTo>
                  <a:lnTo>
                    <a:pt x="1343755" y="1476884"/>
                  </a:lnTo>
                  <a:lnTo>
                    <a:pt x="369221" y="1476884"/>
                  </a:lnTo>
                  <a:lnTo>
                    <a:pt x="0" y="738442"/>
                  </a:lnTo>
                  <a:close/>
                </a:path>
              </a:pathLst>
            </a:cu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2">
              <a:scrgbClr r="0" g="0" b="0"/>
            </a:lnRef>
            <a:fillRef idx="1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5822" tIns="281255" rIns="265822" bIns="281255" numCol="1" spcCol="1270" anchor="ctr" anchorCtr="0">
              <a:noAutofit/>
            </a:bodyPr>
            <a:lstStyle/>
            <a:p>
              <a:pPr marL="0" lvl="0" indent="0"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Investigate the effect of the stimulus inversion on the activity of face-sensitive ERPs in infancy (i.e., N290 and P400)</a:t>
              </a:r>
              <a:endParaRPr lang="en-US" sz="1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4700D13D-970D-45F2-A011-1BB0E1A6C2AE}"/>
                </a:ext>
              </a:extLst>
            </p:cNvPr>
            <p:cNvSpPr/>
            <p:nvPr/>
          </p:nvSpPr>
          <p:spPr>
            <a:xfrm>
              <a:off x="4067138" y="2341996"/>
              <a:ext cx="280338" cy="240511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3">
                <a:hueOff val="2168479"/>
                <a:satOff val="80000"/>
                <a:lumOff val="-11765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CDAEB6E7-81DF-4D8B-B281-E9C1F05DFDCB}"/>
                </a:ext>
              </a:extLst>
            </p:cNvPr>
            <p:cNvSpPr/>
            <p:nvPr/>
          </p:nvSpPr>
          <p:spPr>
            <a:xfrm>
              <a:off x="4483812" y="1174725"/>
              <a:ext cx="2394385" cy="2054939"/>
            </a:xfrm>
            <a:prstGeom prst="hexagon">
              <a:avLst>
                <a:gd name="adj" fmla="val 25000"/>
                <a:gd name="vf" fmla="val 115470"/>
              </a:avLst>
            </a:prstGeom>
            <a:ln>
              <a:solidFill>
                <a:srgbClr val="C80026"/>
              </a:solidFill>
            </a:ln>
          </p:spPr>
          <p:style>
            <a:lnRef idx="2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B676AF4B-4C00-4E9B-AF8C-4710DB279F07}"/>
                </a:ext>
              </a:extLst>
            </p:cNvPr>
            <p:cNvSpPr/>
            <p:nvPr/>
          </p:nvSpPr>
          <p:spPr>
            <a:xfrm>
              <a:off x="4554536" y="2077052"/>
              <a:ext cx="280338" cy="24051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50021"/>
            </a:solidFill>
          </p:spPr>
          <p:style>
            <a:lnRef idx="2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E9C70E-435A-4344-B059-F06545B616F6}"/>
                </a:ext>
              </a:extLst>
            </p:cNvPr>
            <p:cNvSpPr txBox="1"/>
            <p:nvPr/>
          </p:nvSpPr>
          <p:spPr>
            <a:xfrm>
              <a:off x="4871009" y="1379854"/>
              <a:ext cx="1714919" cy="195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Courier New" panose="02070309020205020404" pitchFamily="49" charset="0"/>
                <a:buChar char="o"/>
              </a:pP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The N290 activity would be modulated by stimulus type (i.e., faces vs. houses) with larger negativity in response to faces</a:t>
              </a:r>
            </a:p>
            <a:p>
              <a:pPr marL="171450" indent="-171450">
                <a:buFont typeface="Courier New" panose="02070309020205020404" pitchFamily="49" charset="0"/>
                <a:buChar char="o"/>
              </a:pP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P400 responses would be sensitive to the orientation of faces</a:t>
              </a:r>
            </a:p>
            <a:p>
              <a:pPr marL="171450" indent="-171450">
                <a:buFont typeface="Courier New" panose="02070309020205020404" pitchFamily="49" charset="0"/>
                <a:buChar char="o"/>
              </a:pPr>
              <a:endParaRPr lang="en-US" sz="1100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49FF6F6-975A-4DEE-BADB-DC1C06ACCD0B}"/>
              </a:ext>
            </a:extLst>
          </p:cNvPr>
          <p:cNvGrpSpPr/>
          <p:nvPr/>
        </p:nvGrpSpPr>
        <p:grpSpPr>
          <a:xfrm>
            <a:off x="4483812" y="3420771"/>
            <a:ext cx="4434299" cy="3183120"/>
            <a:chOff x="4483812" y="3420771"/>
            <a:chExt cx="4434299" cy="318312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06309D1-81C3-4C45-B846-ED90007F4D8F}"/>
                </a:ext>
              </a:extLst>
            </p:cNvPr>
            <p:cNvSpPr/>
            <p:nvPr/>
          </p:nvSpPr>
          <p:spPr>
            <a:xfrm>
              <a:off x="4483812" y="3420771"/>
              <a:ext cx="2394385" cy="2054939"/>
            </a:xfrm>
            <a:custGeom>
              <a:avLst/>
              <a:gdLst>
                <a:gd name="connsiteX0" fmla="*/ 0 w 1712976"/>
                <a:gd name="connsiteY0" fmla="*/ 738442 h 1476884"/>
                <a:gd name="connsiteX1" fmla="*/ 369221 w 1712976"/>
                <a:gd name="connsiteY1" fmla="*/ 0 h 1476884"/>
                <a:gd name="connsiteX2" fmla="*/ 1343755 w 1712976"/>
                <a:gd name="connsiteY2" fmla="*/ 0 h 1476884"/>
                <a:gd name="connsiteX3" fmla="*/ 1712976 w 1712976"/>
                <a:gd name="connsiteY3" fmla="*/ 738442 h 1476884"/>
                <a:gd name="connsiteX4" fmla="*/ 1343755 w 1712976"/>
                <a:gd name="connsiteY4" fmla="*/ 1476884 h 1476884"/>
                <a:gd name="connsiteX5" fmla="*/ 369221 w 1712976"/>
                <a:gd name="connsiteY5" fmla="*/ 1476884 h 1476884"/>
                <a:gd name="connsiteX6" fmla="*/ 0 w 1712976"/>
                <a:gd name="connsiteY6" fmla="*/ 738442 h 147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2976" h="1476884">
                  <a:moveTo>
                    <a:pt x="0" y="738442"/>
                  </a:moveTo>
                  <a:lnTo>
                    <a:pt x="369221" y="0"/>
                  </a:lnTo>
                  <a:lnTo>
                    <a:pt x="1343755" y="0"/>
                  </a:lnTo>
                  <a:lnTo>
                    <a:pt x="1712976" y="738442"/>
                  </a:lnTo>
                  <a:lnTo>
                    <a:pt x="1343755" y="1476884"/>
                  </a:lnTo>
                  <a:lnTo>
                    <a:pt x="369221" y="1476884"/>
                  </a:lnTo>
                  <a:lnTo>
                    <a:pt x="0" y="738442"/>
                  </a:lnTo>
                  <a:close/>
                </a:path>
              </a:pathLst>
            </a:custGeom>
            <a:solidFill>
              <a:srgbClr val="78000A"/>
            </a:solidFill>
            <a:ln>
              <a:solidFill>
                <a:srgbClr val="78000A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5822" tIns="281255" rIns="265822" bIns="281255" numCol="1" spcCol="1270" anchor="ctr" anchorCtr="0">
              <a:noAutofit/>
            </a:bodyPr>
            <a:lstStyle/>
            <a:p>
              <a:pPr marL="0" lvl="0" indent="0"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Explore the development of the ERP responses across the first year of life</a:t>
              </a:r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EFE1ECFA-DB06-4EEA-AE3F-864908B33C45}"/>
                </a:ext>
              </a:extLst>
            </p:cNvPr>
            <p:cNvSpPr/>
            <p:nvPr/>
          </p:nvSpPr>
          <p:spPr>
            <a:xfrm>
              <a:off x="6120685" y="5202080"/>
              <a:ext cx="280338" cy="240511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3">
                <a:hueOff val="1084240"/>
                <a:satOff val="40000"/>
                <a:lumOff val="-5882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E48B5445-D0A4-4C78-8A50-D11D809F41B5}"/>
                </a:ext>
              </a:extLst>
            </p:cNvPr>
            <p:cNvSpPr/>
            <p:nvPr/>
          </p:nvSpPr>
          <p:spPr>
            <a:xfrm>
              <a:off x="6523726" y="4548952"/>
              <a:ext cx="2394385" cy="2054939"/>
            </a:xfrm>
            <a:prstGeom prst="hexagon">
              <a:avLst>
                <a:gd name="adj" fmla="val 25000"/>
                <a:gd name="vf" fmla="val 115470"/>
              </a:avLst>
            </a:prstGeom>
            <a:ln>
              <a:solidFill>
                <a:srgbClr val="78000A"/>
              </a:solidFill>
            </a:ln>
          </p:spPr>
          <p:style>
            <a:lnRef idx="2">
              <a:schemeClr val="accent3">
                <a:hueOff val="1355300"/>
                <a:satOff val="50000"/>
                <a:lumOff val="-735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C02F0A1C-E193-4E6E-881A-ED8BE0F7ED60}"/>
                </a:ext>
              </a:extLst>
            </p:cNvPr>
            <p:cNvSpPr/>
            <p:nvPr/>
          </p:nvSpPr>
          <p:spPr>
            <a:xfrm>
              <a:off x="6585928" y="5456165"/>
              <a:ext cx="280338" cy="24051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8000A"/>
            </a:solidFill>
            <a:ln>
              <a:solidFill>
                <a:srgbClr val="78000A"/>
              </a:solidFill>
            </a:ln>
          </p:spPr>
          <p:style>
            <a:lnRef idx="2">
              <a:schemeClr val="accent3">
                <a:hueOff val="1626359"/>
                <a:satOff val="60000"/>
                <a:lumOff val="-8824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44FEDB-003B-4418-BCDE-61768115331A}"/>
                </a:ext>
              </a:extLst>
            </p:cNvPr>
            <p:cNvSpPr txBox="1"/>
            <p:nvPr/>
          </p:nvSpPr>
          <p:spPr>
            <a:xfrm>
              <a:off x="6955836" y="5311955"/>
              <a:ext cx="187270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6213" indent="-174625">
                <a:buFont typeface="Courier New" panose="02070309020205020404" pitchFamily="49" charset="0"/>
                <a:buChar char="o"/>
              </a:pP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Adult-like N290 and P400 functional characteristics by 12 months of age</a:t>
              </a:r>
              <a:endParaRPr lang="en-US" sz="1100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8EBEF1C-3EC2-4CFA-B8B5-D4856AFF2A59}"/>
              </a:ext>
            </a:extLst>
          </p:cNvPr>
          <p:cNvGrpSpPr/>
          <p:nvPr/>
        </p:nvGrpSpPr>
        <p:grpSpPr>
          <a:xfrm>
            <a:off x="392054" y="3429000"/>
            <a:ext cx="4446230" cy="3174891"/>
            <a:chOff x="392054" y="3429000"/>
            <a:chExt cx="4446230" cy="31748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F84CFE6-DC10-4457-8BB8-03D59C3B2B28}"/>
                </a:ext>
              </a:extLst>
            </p:cNvPr>
            <p:cNvSpPr/>
            <p:nvPr/>
          </p:nvSpPr>
          <p:spPr>
            <a:xfrm>
              <a:off x="2443899" y="4548952"/>
              <a:ext cx="2394385" cy="2054939"/>
            </a:xfrm>
            <a:custGeom>
              <a:avLst/>
              <a:gdLst>
                <a:gd name="connsiteX0" fmla="*/ 0 w 1712976"/>
                <a:gd name="connsiteY0" fmla="*/ 738442 h 1476884"/>
                <a:gd name="connsiteX1" fmla="*/ 369221 w 1712976"/>
                <a:gd name="connsiteY1" fmla="*/ 0 h 1476884"/>
                <a:gd name="connsiteX2" fmla="*/ 1343755 w 1712976"/>
                <a:gd name="connsiteY2" fmla="*/ 0 h 1476884"/>
                <a:gd name="connsiteX3" fmla="*/ 1712976 w 1712976"/>
                <a:gd name="connsiteY3" fmla="*/ 738442 h 1476884"/>
                <a:gd name="connsiteX4" fmla="*/ 1343755 w 1712976"/>
                <a:gd name="connsiteY4" fmla="*/ 1476884 h 1476884"/>
                <a:gd name="connsiteX5" fmla="*/ 369221 w 1712976"/>
                <a:gd name="connsiteY5" fmla="*/ 1476884 h 1476884"/>
                <a:gd name="connsiteX6" fmla="*/ 0 w 1712976"/>
                <a:gd name="connsiteY6" fmla="*/ 738442 h 147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2976" h="1476884">
                  <a:moveTo>
                    <a:pt x="0" y="738442"/>
                  </a:moveTo>
                  <a:lnTo>
                    <a:pt x="369221" y="0"/>
                  </a:lnTo>
                  <a:lnTo>
                    <a:pt x="1343755" y="0"/>
                  </a:lnTo>
                  <a:lnTo>
                    <a:pt x="1712976" y="738442"/>
                  </a:lnTo>
                  <a:lnTo>
                    <a:pt x="1343755" y="1476884"/>
                  </a:lnTo>
                  <a:lnTo>
                    <a:pt x="369221" y="1476884"/>
                  </a:lnTo>
                  <a:lnTo>
                    <a:pt x="0" y="738442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5822" tIns="281255" rIns="265822" bIns="281255" numCol="1" spcCol="1270" anchor="ctr" anchorCtr="0">
              <a:noAutofit/>
            </a:bodyPr>
            <a:lstStyle/>
            <a:p>
              <a:pPr marL="0" lvl="0" indent="0"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Explore the inversion effect on the neural generators of each ERP component using age appropriate head models for source analysis</a:t>
              </a:r>
              <a:endParaRPr lang="en-US" sz="1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2C6F01FA-1351-4264-B9E2-C5A6DEB4AC27}"/>
                </a:ext>
              </a:extLst>
            </p:cNvPr>
            <p:cNvSpPr/>
            <p:nvPr/>
          </p:nvSpPr>
          <p:spPr>
            <a:xfrm>
              <a:off x="2506101" y="5456165"/>
              <a:ext cx="280338" cy="240511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7322927-8FAD-4F5E-8632-3999C554CAFD}"/>
                </a:ext>
              </a:extLst>
            </p:cNvPr>
            <p:cNvGrpSpPr/>
            <p:nvPr/>
          </p:nvGrpSpPr>
          <p:grpSpPr>
            <a:xfrm>
              <a:off x="392054" y="3429000"/>
              <a:ext cx="2394385" cy="2054939"/>
              <a:chOff x="397169" y="3445202"/>
              <a:chExt cx="2394385" cy="2054939"/>
            </a:xfrm>
          </p:grpSpPr>
          <p:sp>
            <p:nvSpPr>
              <p:cNvPr id="10" name="Hexagon 9">
                <a:extLst>
                  <a:ext uri="{FF2B5EF4-FFF2-40B4-BE49-F238E27FC236}">
                    <a16:creationId xmlns:a16="http://schemas.microsoft.com/office/drawing/2014/main" id="{47663AB5-47B1-451B-8B5F-02ADA9F1A209}"/>
                  </a:ext>
                </a:extLst>
              </p:cNvPr>
              <p:cNvSpPr/>
              <p:nvPr/>
            </p:nvSpPr>
            <p:spPr>
              <a:xfrm>
                <a:off x="397169" y="3445202"/>
                <a:ext cx="2394385" cy="2054939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C253C533-5786-4B76-AD98-A56EDA6CADAE}"/>
                  </a:ext>
                </a:extLst>
              </p:cNvPr>
              <p:cNvSpPr/>
              <p:nvPr/>
            </p:nvSpPr>
            <p:spPr>
              <a:xfrm>
                <a:off x="2027224" y="5228683"/>
                <a:ext cx="280338" cy="240511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chemeClr val="accent3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3">
                  <a:hueOff val="542120"/>
                  <a:satOff val="20000"/>
                  <a:lumOff val="-2941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8A74A31-972D-4D1D-B805-812706218827}"/>
                </a:ext>
              </a:extLst>
            </p:cNvPr>
            <p:cNvSpPr txBox="1"/>
            <p:nvPr/>
          </p:nvSpPr>
          <p:spPr>
            <a:xfrm>
              <a:off x="594337" y="3856454"/>
              <a:ext cx="187270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6213" indent="-174625">
                <a:buFont typeface="Courier New" panose="02070309020205020404" pitchFamily="49" charset="0"/>
                <a:buChar char="o"/>
              </a:pPr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Source localization of the N290 activity would be in the Fusiform Gyrus</a:t>
              </a:r>
            </a:p>
            <a:p>
              <a:pPr marL="176213" indent="-174625">
                <a:buFont typeface="Courier New" panose="02070309020205020404" pitchFamily="49" charset="0"/>
                <a:buChar char="o"/>
              </a:pPr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Modulations of the P400 would occur in the Posterior Cingulate cortex</a:t>
              </a:r>
            </a:p>
            <a:p>
              <a:pPr marL="176213" indent="-174625">
                <a:buFont typeface="Courier New" panose="02070309020205020404" pitchFamily="49" charset="0"/>
                <a:buChar char="o"/>
              </a:pP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86383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ising arrow on staircase, increasing business, making progress, business  wins and success - Erational Marketing">
            <a:extLst>
              <a:ext uri="{FF2B5EF4-FFF2-40B4-BE49-F238E27FC236}">
                <a16:creationId xmlns:a16="http://schemas.microsoft.com/office/drawing/2014/main" id="{3626D23B-F17B-49EC-8264-2FA698105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5" b="100000" l="21516" r="83130">
                        <a14:foregroundMark x1="50122" y1="73598" x2="50122" y2="73598"/>
                        <a14:foregroundMark x1="48248" y1="64252" x2="48248" y2="64252"/>
                        <a14:foregroundMark x1="36593" y1="95327" x2="36593" y2="95327"/>
                        <a14:foregroundMark x1="37897" y1="94393" x2="37897" y2="94393"/>
                        <a14:foregroundMark x1="29829" y1="96028" x2="35778" y2="94860"/>
                        <a14:foregroundMark x1="40424" y1="96262" x2="40913" y2="93925"/>
                        <a14:foregroundMark x1="41646" y1="90421" x2="41646" y2="90421"/>
                        <a14:foregroundMark x1="61777" y1="50935" x2="61777" y2="50935"/>
                        <a14:foregroundMark x1="56235" y1="51402" x2="67889" y2="51869"/>
                        <a14:foregroundMark x1="69356" y1="28505" x2="82804" y2="28037"/>
                        <a14:backgroundMark x1="30073" y1="67290" x2="30073" y2="67290"/>
                        <a14:backgroundMark x1="26487" y1="74299" x2="51589" y2="19159"/>
                        <a14:backgroundMark x1="32111" y1="32009" x2="49063" y2="33411"/>
                        <a14:backgroundMark x1="22412" y1="8178" x2="59576" y2="25935"/>
                        <a14:backgroundMark x1="53056" y1="60280" x2="68378" y2="77570"/>
                        <a14:backgroundMark x1="38142" y1="80374" x2="59658" y2="92523"/>
                        <a14:backgroundMark x1="67971" y1="35748" x2="79055" y2="79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40" r="16337"/>
          <a:stretch/>
        </p:blipFill>
        <p:spPr bwMode="auto">
          <a:xfrm>
            <a:off x="3878601" y="3631616"/>
            <a:ext cx="4913025" cy="274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6B31C5-622E-407C-828C-F3AB0DF0C4C9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D819A567-A5AF-4CC4-84BF-8946E11DEC7C}"/>
              </a:ext>
            </a:extLst>
          </p:cNvPr>
          <p:cNvGrpSpPr/>
          <p:nvPr/>
        </p:nvGrpSpPr>
        <p:grpSpPr>
          <a:xfrm>
            <a:off x="3176119" y="2569880"/>
            <a:ext cx="4033454" cy="813079"/>
            <a:chOff x="2557283" y="3022460"/>
            <a:chExt cx="4033454" cy="813079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6EA1B0-21AE-4E59-A57A-5376BA487712}"/>
                </a:ext>
              </a:extLst>
            </p:cNvPr>
            <p:cNvSpPr/>
            <p:nvPr/>
          </p:nvSpPr>
          <p:spPr>
            <a:xfrm>
              <a:off x="3443042" y="3022460"/>
              <a:ext cx="3147695" cy="813079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marR="0" lvl="0" indent="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Method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7B7C9FF-C457-4204-A0A0-0FDA3771D0A1}"/>
                </a:ext>
              </a:extLst>
            </p:cNvPr>
            <p:cNvGrpSpPr/>
            <p:nvPr/>
          </p:nvGrpSpPr>
          <p:grpSpPr>
            <a:xfrm>
              <a:off x="2557283" y="3099165"/>
              <a:ext cx="736374" cy="736374"/>
              <a:chOff x="5903199" y="2646019"/>
              <a:chExt cx="273177" cy="273177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0AECB56-87DE-4DAF-B163-D8F4623BFF9E}"/>
                  </a:ext>
                </a:extLst>
              </p:cNvPr>
              <p:cNvSpPr/>
              <p:nvPr/>
            </p:nvSpPr>
            <p:spPr>
              <a:xfrm>
                <a:off x="5903199" y="2646019"/>
                <a:ext cx="273177" cy="273177"/>
              </a:xfrm>
              <a:prstGeom prst="ellipse">
                <a:avLst/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3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Chord 12">
                <a:extLst>
                  <a:ext uri="{FF2B5EF4-FFF2-40B4-BE49-F238E27FC236}">
                    <a16:creationId xmlns:a16="http://schemas.microsoft.com/office/drawing/2014/main" id="{FD65AC26-1081-4845-92E3-5FB76279AC72}"/>
                  </a:ext>
                </a:extLst>
              </p:cNvPr>
              <p:cNvSpPr/>
              <p:nvPr/>
            </p:nvSpPr>
            <p:spPr>
              <a:xfrm>
                <a:off x="5930517" y="2673336"/>
                <a:ext cx="218541" cy="218541"/>
              </a:xfrm>
              <a:prstGeom prst="chord">
                <a:avLst>
                  <a:gd name="adj1" fmla="val 1168272"/>
                  <a:gd name="adj2" fmla="val 9631728"/>
                </a:avLst>
              </a:prstGeom>
              <a:gradFill rotWithShape="0">
                <a:gsLst>
                  <a:gs pos="0">
                    <a:srgbClr val="FFAFBE"/>
                  </a:gs>
                  <a:gs pos="50000">
                    <a:srgbClr val="FFAFBE"/>
                  </a:gs>
                  <a:gs pos="100000">
                    <a:srgbClr val="FFAFBE"/>
                  </a:gs>
                </a:gsLst>
              </a:gradFill>
            </p:spPr>
            <p:style>
              <a:lnRef idx="1">
                <a:schemeClr val="accent3">
                  <a:hueOff val="542120"/>
                  <a:satOff val="20000"/>
                  <a:lumOff val="-2941"/>
                  <a:alphaOff val="0"/>
                </a:schemeClr>
              </a:lnRef>
              <a:fillRef idx="3">
                <a:scrgbClr r="0" g="0" b="0"/>
              </a:fillRef>
              <a:effectRef idx="2">
                <a:schemeClr val="accent3">
                  <a:hueOff val="542120"/>
                  <a:satOff val="20000"/>
                  <a:lumOff val="-2941"/>
                  <a:alphaOff val="0"/>
                </a:schemeClr>
              </a:effectRef>
              <a:fontRef idx="minor">
                <a:schemeClr val="lt1"/>
              </a:fontRef>
            </p:style>
          </p:sp>
        </p:grp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08946B8-998D-4DFD-B61A-4CD8267DCC21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8000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Sample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3D35CB1-7F96-43DC-878A-5417FC8BDBD0}"/>
              </a:ext>
            </a:extLst>
          </p:cNvPr>
          <p:cNvGrpSpPr/>
          <p:nvPr/>
        </p:nvGrpSpPr>
        <p:grpSpPr>
          <a:xfrm>
            <a:off x="5230070" y="1507078"/>
            <a:ext cx="3327748" cy="997582"/>
            <a:chOff x="-2636233" y="1990432"/>
            <a:chExt cx="5052968" cy="151476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331B5E9-9561-45ED-BFB6-ECE617C3263C}"/>
                </a:ext>
              </a:extLst>
            </p:cNvPr>
            <p:cNvSpPr/>
            <p:nvPr/>
          </p:nvSpPr>
          <p:spPr>
            <a:xfrm>
              <a:off x="562974" y="1990432"/>
              <a:ext cx="1779825" cy="151476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D198780-5A26-4A6C-844F-D01257BD075C}"/>
                </a:ext>
              </a:extLst>
            </p:cNvPr>
            <p:cNvGrpSpPr/>
            <p:nvPr/>
          </p:nvGrpSpPr>
          <p:grpSpPr>
            <a:xfrm>
              <a:off x="744139" y="2146429"/>
              <a:ext cx="1397135" cy="348501"/>
              <a:chOff x="1428074" y="2432984"/>
              <a:chExt cx="1397135" cy="348501"/>
            </a:xfrm>
          </p:grpSpPr>
          <p:pic>
            <p:nvPicPr>
              <p:cNvPr id="21" name="Graphic 20" descr="Baby crawling">
                <a:extLst>
                  <a:ext uri="{FF2B5EF4-FFF2-40B4-BE49-F238E27FC236}">
                    <a16:creationId xmlns:a16="http://schemas.microsoft.com/office/drawing/2014/main" id="{547F59E2-ADCB-4BCF-A127-DCD204CBB9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22" name="Graphic 21" descr="Baby crawling">
                <a:extLst>
                  <a:ext uri="{FF2B5EF4-FFF2-40B4-BE49-F238E27FC236}">
                    <a16:creationId xmlns:a16="http://schemas.microsoft.com/office/drawing/2014/main" id="{CEABC40A-BFC8-408E-B036-D578AED952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23" name="Graphic 22" descr="Baby crawling">
                <a:extLst>
                  <a:ext uri="{FF2B5EF4-FFF2-40B4-BE49-F238E27FC236}">
                    <a16:creationId xmlns:a16="http://schemas.microsoft.com/office/drawing/2014/main" id="{0E63CE0B-B194-4686-8CF9-F0F9D55927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483577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24" name="Graphic 23" descr="Baby crawling">
                <a:extLst>
                  <a:ext uri="{FF2B5EF4-FFF2-40B4-BE49-F238E27FC236}">
                    <a16:creationId xmlns:a16="http://schemas.microsoft.com/office/drawing/2014/main" id="{F87D1884-D1FD-4F7E-B34A-04103313F8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C3A0C31-8335-4157-9112-D56EF65C9654}"/>
                </a:ext>
              </a:extLst>
            </p:cNvPr>
            <p:cNvGrpSpPr/>
            <p:nvPr/>
          </p:nvGrpSpPr>
          <p:grpSpPr>
            <a:xfrm>
              <a:off x="744139" y="2416686"/>
              <a:ext cx="1397135" cy="348501"/>
              <a:chOff x="1428074" y="2432984"/>
              <a:chExt cx="1397135" cy="348501"/>
            </a:xfrm>
          </p:grpSpPr>
          <p:pic>
            <p:nvPicPr>
              <p:cNvPr id="30" name="Graphic 29" descr="Baby crawling">
                <a:extLst>
                  <a:ext uri="{FF2B5EF4-FFF2-40B4-BE49-F238E27FC236}">
                    <a16:creationId xmlns:a16="http://schemas.microsoft.com/office/drawing/2014/main" id="{FEC174EE-D7AA-4F4C-9F07-610D2E00E2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31" name="Graphic 30" descr="Baby crawling">
                <a:extLst>
                  <a:ext uri="{FF2B5EF4-FFF2-40B4-BE49-F238E27FC236}">
                    <a16:creationId xmlns:a16="http://schemas.microsoft.com/office/drawing/2014/main" id="{3BF3DE9A-99D7-43FB-9D5F-F89E2B6567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32" name="Graphic 31" descr="Baby crawling">
                <a:extLst>
                  <a:ext uri="{FF2B5EF4-FFF2-40B4-BE49-F238E27FC236}">
                    <a16:creationId xmlns:a16="http://schemas.microsoft.com/office/drawing/2014/main" id="{8EAEB140-2935-44A2-85DF-F514C4F7B4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483577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34" name="Graphic 33" descr="Baby crawling">
                <a:extLst>
                  <a:ext uri="{FF2B5EF4-FFF2-40B4-BE49-F238E27FC236}">
                    <a16:creationId xmlns:a16="http://schemas.microsoft.com/office/drawing/2014/main" id="{36B61601-8171-4424-BA58-DA95257D66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865083D-EE31-4256-A88D-147989F7BB45}"/>
                </a:ext>
              </a:extLst>
            </p:cNvPr>
            <p:cNvGrpSpPr/>
            <p:nvPr/>
          </p:nvGrpSpPr>
          <p:grpSpPr>
            <a:xfrm>
              <a:off x="744139" y="2694713"/>
              <a:ext cx="1397135" cy="348501"/>
              <a:chOff x="1428074" y="2432984"/>
              <a:chExt cx="1397135" cy="348501"/>
            </a:xfrm>
          </p:grpSpPr>
          <p:pic>
            <p:nvPicPr>
              <p:cNvPr id="36" name="Graphic 35" descr="Baby crawling">
                <a:extLst>
                  <a:ext uri="{FF2B5EF4-FFF2-40B4-BE49-F238E27FC236}">
                    <a16:creationId xmlns:a16="http://schemas.microsoft.com/office/drawing/2014/main" id="{0F2DC59C-DE8F-4C5D-A6E0-D5F12D20FD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37" name="Graphic 36" descr="Baby crawling">
                <a:extLst>
                  <a:ext uri="{FF2B5EF4-FFF2-40B4-BE49-F238E27FC236}">
                    <a16:creationId xmlns:a16="http://schemas.microsoft.com/office/drawing/2014/main" id="{3C497D19-9822-4BA1-BC7A-A464E72F3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38" name="Graphic 37" descr="Baby crawling">
                <a:extLst>
                  <a:ext uri="{FF2B5EF4-FFF2-40B4-BE49-F238E27FC236}">
                    <a16:creationId xmlns:a16="http://schemas.microsoft.com/office/drawing/2014/main" id="{0E89B90D-198B-41F6-9480-5BAC07322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483577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39" name="Graphic 38" descr="Baby crawling">
                <a:extLst>
                  <a:ext uri="{FF2B5EF4-FFF2-40B4-BE49-F238E27FC236}">
                    <a16:creationId xmlns:a16="http://schemas.microsoft.com/office/drawing/2014/main" id="{5C01D259-B3EA-41DB-AE21-A711E28F54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3462F90-D958-41FE-B810-6DC9B0AA26F9}"/>
                </a:ext>
              </a:extLst>
            </p:cNvPr>
            <p:cNvGrpSpPr/>
            <p:nvPr/>
          </p:nvGrpSpPr>
          <p:grpSpPr>
            <a:xfrm>
              <a:off x="733959" y="2979609"/>
              <a:ext cx="688388" cy="348501"/>
              <a:chOff x="1428074" y="2432984"/>
              <a:chExt cx="688388" cy="348501"/>
            </a:xfrm>
          </p:grpSpPr>
          <p:pic>
            <p:nvPicPr>
              <p:cNvPr id="45" name="Graphic 44" descr="Baby crawling">
                <a:extLst>
                  <a:ext uri="{FF2B5EF4-FFF2-40B4-BE49-F238E27FC236}">
                    <a16:creationId xmlns:a16="http://schemas.microsoft.com/office/drawing/2014/main" id="{55CE7B8F-9675-492B-8CF1-C42E0115B3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46" name="Graphic 45" descr="Baby crawling">
                <a:extLst>
                  <a:ext uri="{FF2B5EF4-FFF2-40B4-BE49-F238E27FC236}">
                    <a16:creationId xmlns:a16="http://schemas.microsoft.com/office/drawing/2014/main" id="{B3BB3C55-1F98-4587-85B3-E5E341181D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8877DBC-B5EB-4602-8490-EEB855E82DDA}"/>
                </a:ext>
              </a:extLst>
            </p:cNvPr>
            <p:cNvSpPr/>
            <p:nvPr/>
          </p:nvSpPr>
          <p:spPr>
            <a:xfrm>
              <a:off x="1432527" y="3107486"/>
              <a:ext cx="962575" cy="3893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= 14 </a:t>
              </a:r>
              <a:endParaRPr lang="en-US" sz="12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C9F2A9-BAD2-43B3-AAAD-5AB8633BB632}"/>
                </a:ext>
              </a:extLst>
            </p:cNvPr>
            <p:cNvSpPr txBox="1"/>
            <p:nvPr/>
          </p:nvSpPr>
          <p:spPr>
            <a:xfrm>
              <a:off x="-2636233" y="2036489"/>
              <a:ext cx="5052968" cy="1191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latin typeface="Arial" panose="020B0604020202020204" pitchFamily="34" charset="0"/>
                  <a:cs typeface="Arial" panose="020B0604020202020204" pitchFamily="34" charset="0"/>
                </a:rPr>
                <a:t>12-month-old infants </a:t>
              </a:r>
            </a:p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M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379.4 days </a:t>
              </a:r>
            </a:p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SD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15.8 days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9D0CD19-E272-42C5-AE58-F8C19FCD1A37}"/>
              </a:ext>
            </a:extLst>
          </p:cNvPr>
          <p:cNvGrpSpPr/>
          <p:nvPr/>
        </p:nvGrpSpPr>
        <p:grpSpPr>
          <a:xfrm>
            <a:off x="4128543" y="2453399"/>
            <a:ext cx="3327748" cy="1012661"/>
            <a:chOff x="-2506618" y="1990432"/>
            <a:chExt cx="5052968" cy="1537660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FFB29313-4324-4943-82B2-4A5D90B1A2A1}"/>
                </a:ext>
              </a:extLst>
            </p:cNvPr>
            <p:cNvSpPr/>
            <p:nvPr/>
          </p:nvSpPr>
          <p:spPr>
            <a:xfrm>
              <a:off x="562974" y="1990432"/>
              <a:ext cx="1779825" cy="151476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AAB75C2-F707-4111-9A0D-DD674CFE032C}"/>
                </a:ext>
              </a:extLst>
            </p:cNvPr>
            <p:cNvGrpSpPr/>
            <p:nvPr/>
          </p:nvGrpSpPr>
          <p:grpSpPr>
            <a:xfrm>
              <a:off x="744139" y="2146429"/>
              <a:ext cx="1397135" cy="348501"/>
              <a:chOff x="1428074" y="2432984"/>
              <a:chExt cx="1397135" cy="348501"/>
            </a:xfrm>
          </p:grpSpPr>
          <p:pic>
            <p:nvPicPr>
              <p:cNvPr id="82" name="Graphic 81" descr="Baby crawling">
                <a:extLst>
                  <a:ext uri="{FF2B5EF4-FFF2-40B4-BE49-F238E27FC236}">
                    <a16:creationId xmlns:a16="http://schemas.microsoft.com/office/drawing/2014/main" id="{91610C40-8865-4109-9C0E-F2B94693A4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83" name="Graphic 82" descr="Baby crawling">
                <a:extLst>
                  <a:ext uri="{FF2B5EF4-FFF2-40B4-BE49-F238E27FC236}">
                    <a16:creationId xmlns:a16="http://schemas.microsoft.com/office/drawing/2014/main" id="{3A170B4F-873F-4F43-B8E4-9091AFF062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84" name="Graphic 83" descr="Baby crawling">
                <a:extLst>
                  <a:ext uri="{FF2B5EF4-FFF2-40B4-BE49-F238E27FC236}">
                    <a16:creationId xmlns:a16="http://schemas.microsoft.com/office/drawing/2014/main" id="{41F7C941-9224-4B6D-BA31-857D64BF7C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483577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85" name="Graphic 84" descr="Baby crawling">
                <a:extLst>
                  <a:ext uri="{FF2B5EF4-FFF2-40B4-BE49-F238E27FC236}">
                    <a16:creationId xmlns:a16="http://schemas.microsoft.com/office/drawing/2014/main" id="{89E43B85-0DE2-4006-8A55-F92877456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BD76CE1E-5162-4B7B-8F16-37AAC43FEF8B}"/>
                </a:ext>
              </a:extLst>
            </p:cNvPr>
            <p:cNvGrpSpPr/>
            <p:nvPr/>
          </p:nvGrpSpPr>
          <p:grpSpPr>
            <a:xfrm>
              <a:off x="744139" y="2416686"/>
              <a:ext cx="1397135" cy="348501"/>
              <a:chOff x="1428074" y="2432984"/>
              <a:chExt cx="1397135" cy="348501"/>
            </a:xfrm>
          </p:grpSpPr>
          <p:pic>
            <p:nvPicPr>
              <p:cNvPr id="78" name="Graphic 77" descr="Baby crawling">
                <a:extLst>
                  <a:ext uri="{FF2B5EF4-FFF2-40B4-BE49-F238E27FC236}">
                    <a16:creationId xmlns:a16="http://schemas.microsoft.com/office/drawing/2014/main" id="{4AD16389-C083-4E08-B489-2F16A5D999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79" name="Graphic 78" descr="Baby crawling">
                <a:extLst>
                  <a:ext uri="{FF2B5EF4-FFF2-40B4-BE49-F238E27FC236}">
                    <a16:creationId xmlns:a16="http://schemas.microsoft.com/office/drawing/2014/main" id="{CA486782-A5A9-42C0-9824-B285F45162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80" name="Graphic 79" descr="Baby crawling">
                <a:extLst>
                  <a:ext uri="{FF2B5EF4-FFF2-40B4-BE49-F238E27FC236}">
                    <a16:creationId xmlns:a16="http://schemas.microsoft.com/office/drawing/2014/main" id="{24C9AAA1-42F3-4946-AFCB-A8026BA56B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483577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81" name="Graphic 80" descr="Baby crawling">
                <a:extLst>
                  <a:ext uri="{FF2B5EF4-FFF2-40B4-BE49-F238E27FC236}">
                    <a16:creationId xmlns:a16="http://schemas.microsoft.com/office/drawing/2014/main" id="{112663B7-822F-4D16-BAC6-6E79231763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pic>
          <p:nvPicPr>
            <p:cNvPr id="74" name="Graphic 73" descr="Baby crawling">
              <a:extLst>
                <a:ext uri="{FF2B5EF4-FFF2-40B4-BE49-F238E27FC236}">
                  <a16:creationId xmlns:a16="http://schemas.microsoft.com/office/drawing/2014/main" id="{038E5F83-CDF1-4DE4-8605-3F5C19393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4138" y="2694713"/>
              <a:ext cx="341633" cy="341633"/>
            </a:xfrm>
            <a:prstGeom prst="rect">
              <a:avLst/>
            </a:prstGeom>
          </p:spPr>
        </p:pic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80787988-FD35-478F-A82D-66140CF6DA30}"/>
                </a:ext>
              </a:extLst>
            </p:cNvPr>
            <p:cNvSpPr/>
            <p:nvPr/>
          </p:nvSpPr>
          <p:spPr>
            <a:xfrm>
              <a:off x="1432527" y="3107487"/>
              <a:ext cx="910824" cy="4206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= 9 </a:t>
              </a:r>
              <a:endParaRPr lang="en-US" sz="1200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57AB011-15DD-4793-8536-EB8909A00BA5}"/>
                </a:ext>
              </a:extLst>
            </p:cNvPr>
            <p:cNvSpPr txBox="1"/>
            <p:nvPr/>
          </p:nvSpPr>
          <p:spPr>
            <a:xfrm>
              <a:off x="-2506618" y="2021215"/>
              <a:ext cx="5052968" cy="1191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latin typeface="Arial" panose="020B0604020202020204" pitchFamily="34" charset="0"/>
                  <a:cs typeface="Arial" panose="020B0604020202020204" pitchFamily="34" charset="0"/>
                </a:rPr>
                <a:t>8-month-old infants </a:t>
              </a:r>
            </a:p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M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252.2 days </a:t>
              </a:r>
            </a:p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SD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23.3 days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A5205D55-B47F-47F2-AA29-EA417ACA85B2}"/>
              </a:ext>
            </a:extLst>
          </p:cNvPr>
          <p:cNvGrpSpPr/>
          <p:nvPr/>
        </p:nvGrpSpPr>
        <p:grpSpPr>
          <a:xfrm>
            <a:off x="2918340" y="3413877"/>
            <a:ext cx="3563214" cy="1017572"/>
            <a:chOff x="-2452592" y="1982973"/>
            <a:chExt cx="5410508" cy="1545118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B527BCED-6A74-419E-9ED5-1D79E1221B05}"/>
                </a:ext>
              </a:extLst>
            </p:cNvPr>
            <p:cNvSpPr/>
            <p:nvPr/>
          </p:nvSpPr>
          <p:spPr>
            <a:xfrm>
              <a:off x="562974" y="1990432"/>
              <a:ext cx="1779825" cy="151476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6BBDF79-4CE1-4F11-A95A-B6874B1839C1}"/>
                </a:ext>
              </a:extLst>
            </p:cNvPr>
            <p:cNvGrpSpPr/>
            <p:nvPr/>
          </p:nvGrpSpPr>
          <p:grpSpPr>
            <a:xfrm>
              <a:off x="744139" y="2146429"/>
              <a:ext cx="1397135" cy="348501"/>
              <a:chOff x="1428074" y="2432984"/>
              <a:chExt cx="1397135" cy="348501"/>
            </a:xfrm>
          </p:grpSpPr>
          <p:pic>
            <p:nvPicPr>
              <p:cNvPr id="104" name="Graphic 103" descr="Baby crawling">
                <a:extLst>
                  <a:ext uri="{FF2B5EF4-FFF2-40B4-BE49-F238E27FC236}">
                    <a16:creationId xmlns:a16="http://schemas.microsoft.com/office/drawing/2014/main" id="{C68FB06A-D85C-4D1B-9AA2-A93E8E7FF6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05" name="Graphic 104" descr="Baby crawling">
                <a:extLst>
                  <a:ext uri="{FF2B5EF4-FFF2-40B4-BE49-F238E27FC236}">
                    <a16:creationId xmlns:a16="http://schemas.microsoft.com/office/drawing/2014/main" id="{F8676D21-F642-478B-93DD-B40ABB73CE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06" name="Graphic 105" descr="Baby crawling">
                <a:extLst>
                  <a:ext uri="{FF2B5EF4-FFF2-40B4-BE49-F238E27FC236}">
                    <a16:creationId xmlns:a16="http://schemas.microsoft.com/office/drawing/2014/main" id="{9BF44F09-0A35-4EF6-A158-B9ED2092AC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483577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07" name="Graphic 106" descr="Baby crawling">
                <a:extLst>
                  <a:ext uri="{FF2B5EF4-FFF2-40B4-BE49-F238E27FC236}">
                    <a16:creationId xmlns:a16="http://schemas.microsoft.com/office/drawing/2014/main" id="{C2C1E420-91D1-4D5F-B34F-E3E21FF5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91D5B62E-3244-4008-9C72-F7C0187A1483}"/>
                </a:ext>
              </a:extLst>
            </p:cNvPr>
            <p:cNvGrpSpPr/>
            <p:nvPr/>
          </p:nvGrpSpPr>
          <p:grpSpPr>
            <a:xfrm>
              <a:off x="744139" y="2416686"/>
              <a:ext cx="1050379" cy="348501"/>
              <a:chOff x="1428074" y="2432984"/>
              <a:chExt cx="1050379" cy="348501"/>
            </a:xfrm>
          </p:grpSpPr>
          <p:pic>
            <p:nvPicPr>
              <p:cNvPr id="100" name="Graphic 99" descr="Baby crawling">
                <a:extLst>
                  <a:ext uri="{FF2B5EF4-FFF2-40B4-BE49-F238E27FC236}">
                    <a16:creationId xmlns:a16="http://schemas.microsoft.com/office/drawing/2014/main" id="{A9646DD1-5217-456F-89BC-BD46B0A4FF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01" name="Graphic 100" descr="Baby crawling">
                <a:extLst>
                  <a:ext uri="{FF2B5EF4-FFF2-40B4-BE49-F238E27FC236}">
                    <a16:creationId xmlns:a16="http://schemas.microsoft.com/office/drawing/2014/main" id="{8C31AF88-33C7-44D9-A5EB-24B2E5FB33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03" name="Graphic 102" descr="Baby crawling">
                <a:extLst>
                  <a:ext uri="{FF2B5EF4-FFF2-40B4-BE49-F238E27FC236}">
                    <a16:creationId xmlns:a16="http://schemas.microsoft.com/office/drawing/2014/main" id="{E3DA261E-D168-4CE7-9AEC-A94ED26421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E6963B6-FED8-44E3-94F0-AC886ED8F324}"/>
                </a:ext>
              </a:extLst>
            </p:cNvPr>
            <p:cNvSpPr/>
            <p:nvPr/>
          </p:nvSpPr>
          <p:spPr>
            <a:xfrm>
              <a:off x="1432527" y="3107486"/>
              <a:ext cx="845105" cy="4206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= 7</a:t>
              </a:r>
              <a:endParaRPr lang="en-US" sz="1200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0EAF09B-E4BB-4F1D-96D3-7060C3635837}"/>
                </a:ext>
              </a:extLst>
            </p:cNvPr>
            <p:cNvSpPr txBox="1"/>
            <p:nvPr/>
          </p:nvSpPr>
          <p:spPr>
            <a:xfrm>
              <a:off x="-2452592" y="1982973"/>
              <a:ext cx="5410508" cy="1191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latin typeface="Arial" panose="020B0604020202020204" pitchFamily="34" charset="0"/>
                  <a:cs typeface="Arial" panose="020B0604020202020204" pitchFamily="34" charset="0"/>
                </a:rPr>
                <a:t>6-month-old infants </a:t>
              </a:r>
            </a:p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M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192.7 days </a:t>
              </a:r>
            </a:p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SD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8.1 days</a:t>
              </a: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4E1C47C-ECA9-4ACF-89F8-21439AC3EFED}"/>
              </a:ext>
            </a:extLst>
          </p:cNvPr>
          <p:cNvGrpSpPr/>
          <p:nvPr/>
        </p:nvGrpSpPr>
        <p:grpSpPr>
          <a:xfrm>
            <a:off x="352375" y="5253633"/>
            <a:ext cx="3171221" cy="1019748"/>
            <a:chOff x="-2426545" y="1990432"/>
            <a:chExt cx="4769344" cy="1533647"/>
          </a:xfrm>
        </p:grpSpPr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85A91C49-36AA-4C31-A4D8-24465EEED7D6}"/>
                </a:ext>
              </a:extLst>
            </p:cNvPr>
            <p:cNvSpPr/>
            <p:nvPr/>
          </p:nvSpPr>
          <p:spPr>
            <a:xfrm>
              <a:off x="562974" y="1990432"/>
              <a:ext cx="1779825" cy="151476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8B7BAF09-E8EB-416C-A179-B483E0149EE6}"/>
                </a:ext>
              </a:extLst>
            </p:cNvPr>
            <p:cNvGrpSpPr/>
            <p:nvPr/>
          </p:nvGrpSpPr>
          <p:grpSpPr>
            <a:xfrm>
              <a:off x="744139" y="2146429"/>
              <a:ext cx="1397135" cy="348501"/>
              <a:chOff x="1428074" y="2432984"/>
              <a:chExt cx="1397135" cy="348501"/>
            </a:xfrm>
          </p:grpSpPr>
          <p:pic>
            <p:nvPicPr>
              <p:cNvPr id="126" name="Graphic 125" descr="Baby crawling">
                <a:extLst>
                  <a:ext uri="{FF2B5EF4-FFF2-40B4-BE49-F238E27FC236}">
                    <a16:creationId xmlns:a16="http://schemas.microsoft.com/office/drawing/2014/main" id="{9F692117-9D43-4DA5-B0CE-DB76A88347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27" name="Graphic 126" descr="Baby crawling">
                <a:extLst>
                  <a:ext uri="{FF2B5EF4-FFF2-40B4-BE49-F238E27FC236}">
                    <a16:creationId xmlns:a16="http://schemas.microsoft.com/office/drawing/2014/main" id="{2560ED94-A649-4506-8987-9873A2637B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28" name="Graphic 127" descr="Baby crawling">
                <a:extLst>
                  <a:ext uri="{FF2B5EF4-FFF2-40B4-BE49-F238E27FC236}">
                    <a16:creationId xmlns:a16="http://schemas.microsoft.com/office/drawing/2014/main" id="{02B624AB-C0A9-4267-9A11-77DEDC2562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483577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29" name="Graphic 128" descr="Baby crawling">
                <a:extLst>
                  <a:ext uri="{FF2B5EF4-FFF2-40B4-BE49-F238E27FC236}">
                    <a16:creationId xmlns:a16="http://schemas.microsoft.com/office/drawing/2014/main" id="{33B2DA19-22B8-49FA-871F-FC71CD615D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73705E89-2891-4221-9234-ECF1EE6EFE9F}"/>
                </a:ext>
              </a:extLst>
            </p:cNvPr>
            <p:cNvGrpSpPr/>
            <p:nvPr/>
          </p:nvGrpSpPr>
          <p:grpSpPr>
            <a:xfrm>
              <a:off x="744139" y="2416686"/>
              <a:ext cx="1050379" cy="348501"/>
              <a:chOff x="1428074" y="2432984"/>
              <a:chExt cx="1050379" cy="348501"/>
            </a:xfrm>
          </p:grpSpPr>
          <p:pic>
            <p:nvPicPr>
              <p:cNvPr id="122" name="Graphic 121" descr="Baby crawling">
                <a:extLst>
                  <a:ext uri="{FF2B5EF4-FFF2-40B4-BE49-F238E27FC236}">
                    <a16:creationId xmlns:a16="http://schemas.microsoft.com/office/drawing/2014/main" id="{6C6B0AE5-40B9-4110-BC85-D0207A831D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23" name="Graphic 122" descr="Baby crawling">
                <a:extLst>
                  <a:ext uri="{FF2B5EF4-FFF2-40B4-BE49-F238E27FC236}">
                    <a16:creationId xmlns:a16="http://schemas.microsoft.com/office/drawing/2014/main" id="{AC3C8AA0-6826-496C-8765-6B718F1DDD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25" name="Graphic 124" descr="Baby crawling">
                <a:extLst>
                  <a:ext uri="{FF2B5EF4-FFF2-40B4-BE49-F238E27FC236}">
                    <a16:creationId xmlns:a16="http://schemas.microsoft.com/office/drawing/2014/main" id="{B39F5FE4-8040-493A-956C-4222D44F05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51A0491E-0DFE-4F28-BB6F-ABC845DA1093}"/>
                </a:ext>
              </a:extLst>
            </p:cNvPr>
            <p:cNvSpPr/>
            <p:nvPr/>
          </p:nvSpPr>
          <p:spPr>
            <a:xfrm>
              <a:off x="1432527" y="3107487"/>
              <a:ext cx="902133" cy="4165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= 7 </a:t>
              </a:r>
              <a:endParaRPr lang="en-US" sz="1200" dirty="0"/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FA30AE74-E649-47B8-902F-CCA718606521}"/>
                </a:ext>
              </a:extLst>
            </p:cNvPr>
            <p:cNvSpPr txBox="1"/>
            <p:nvPr/>
          </p:nvSpPr>
          <p:spPr>
            <a:xfrm>
              <a:off x="-2426545" y="2217540"/>
              <a:ext cx="4761206" cy="1180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latin typeface="Arial" panose="020B0604020202020204" pitchFamily="34" charset="0"/>
                  <a:cs typeface="Arial" panose="020B0604020202020204" pitchFamily="34" charset="0"/>
                </a:rPr>
                <a:t>3-month-old infants </a:t>
              </a:r>
            </a:p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M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103 days </a:t>
              </a:r>
            </a:p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SD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8.6 days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981D230-C96D-4CD9-A892-63AB511A62B3}"/>
              </a:ext>
            </a:extLst>
          </p:cNvPr>
          <p:cNvGrpSpPr/>
          <p:nvPr/>
        </p:nvGrpSpPr>
        <p:grpSpPr>
          <a:xfrm>
            <a:off x="1462075" y="4334890"/>
            <a:ext cx="3627890" cy="1019748"/>
            <a:chOff x="-2701450" y="1990432"/>
            <a:chExt cx="5456149" cy="1533645"/>
          </a:xfrm>
        </p:grpSpPr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95CB1D03-22E1-4EA1-87F7-F5F76A715205}"/>
                </a:ext>
              </a:extLst>
            </p:cNvPr>
            <p:cNvSpPr/>
            <p:nvPr/>
          </p:nvSpPr>
          <p:spPr>
            <a:xfrm>
              <a:off x="562974" y="1990432"/>
              <a:ext cx="1779825" cy="151476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FB7AC5C5-C0D8-4A5E-BA06-93014DBDBECC}"/>
                </a:ext>
              </a:extLst>
            </p:cNvPr>
            <p:cNvGrpSpPr/>
            <p:nvPr/>
          </p:nvGrpSpPr>
          <p:grpSpPr>
            <a:xfrm>
              <a:off x="744139" y="2146429"/>
              <a:ext cx="1397135" cy="348501"/>
              <a:chOff x="1428074" y="2432984"/>
              <a:chExt cx="1397135" cy="348501"/>
            </a:xfrm>
          </p:grpSpPr>
          <p:pic>
            <p:nvPicPr>
              <p:cNvPr id="148" name="Graphic 147" descr="Baby crawling">
                <a:extLst>
                  <a:ext uri="{FF2B5EF4-FFF2-40B4-BE49-F238E27FC236}">
                    <a16:creationId xmlns:a16="http://schemas.microsoft.com/office/drawing/2014/main" id="{0C5A5906-FB28-44D1-8CF9-FA972AEA78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49" name="Graphic 148" descr="Baby crawling">
                <a:extLst>
                  <a:ext uri="{FF2B5EF4-FFF2-40B4-BE49-F238E27FC236}">
                    <a16:creationId xmlns:a16="http://schemas.microsoft.com/office/drawing/2014/main" id="{CDF38EB3-7858-4F53-BDE1-103F5F44DD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50" name="Graphic 149" descr="Baby crawling">
                <a:extLst>
                  <a:ext uri="{FF2B5EF4-FFF2-40B4-BE49-F238E27FC236}">
                    <a16:creationId xmlns:a16="http://schemas.microsoft.com/office/drawing/2014/main" id="{28D19236-FA02-4DD4-9256-F56802DCA0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483577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51" name="Graphic 150" descr="Baby crawling">
                <a:extLst>
                  <a:ext uri="{FF2B5EF4-FFF2-40B4-BE49-F238E27FC236}">
                    <a16:creationId xmlns:a16="http://schemas.microsoft.com/office/drawing/2014/main" id="{5A276359-0ED5-4D49-ACAB-BC6AD0D150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F413426D-1A28-4CC9-9E35-A363B9FD0A20}"/>
                </a:ext>
              </a:extLst>
            </p:cNvPr>
            <p:cNvGrpSpPr/>
            <p:nvPr/>
          </p:nvGrpSpPr>
          <p:grpSpPr>
            <a:xfrm>
              <a:off x="744139" y="2416686"/>
              <a:ext cx="1397135" cy="348501"/>
              <a:chOff x="1428074" y="2432984"/>
              <a:chExt cx="1397135" cy="348501"/>
            </a:xfrm>
          </p:grpSpPr>
          <p:pic>
            <p:nvPicPr>
              <p:cNvPr id="144" name="Graphic 143" descr="Baby crawling">
                <a:extLst>
                  <a:ext uri="{FF2B5EF4-FFF2-40B4-BE49-F238E27FC236}">
                    <a16:creationId xmlns:a16="http://schemas.microsoft.com/office/drawing/2014/main" id="{146AE150-E5C9-4AB2-A9AF-7653D90891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45" name="Graphic 144" descr="Baby crawling">
                <a:extLst>
                  <a:ext uri="{FF2B5EF4-FFF2-40B4-BE49-F238E27FC236}">
                    <a16:creationId xmlns:a16="http://schemas.microsoft.com/office/drawing/2014/main" id="{4F319FB4-BF0E-4251-8C30-024A78D621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46" name="Graphic 145" descr="Baby crawling">
                <a:extLst>
                  <a:ext uri="{FF2B5EF4-FFF2-40B4-BE49-F238E27FC236}">
                    <a16:creationId xmlns:a16="http://schemas.microsoft.com/office/drawing/2014/main" id="{04CB73DC-372D-4A89-9AF7-DD59E62AD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483577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47" name="Graphic 146" descr="Baby crawling">
                <a:extLst>
                  <a:ext uri="{FF2B5EF4-FFF2-40B4-BE49-F238E27FC236}">
                    <a16:creationId xmlns:a16="http://schemas.microsoft.com/office/drawing/2014/main" id="{985379EA-A5E8-4221-B0BE-E6CCD9CB53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36821" y="2435600"/>
                <a:ext cx="341632" cy="341632"/>
              </a:xfrm>
              <a:prstGeom prst="rect">
                <a:avLst/>
              </a:prstGeom>
            </p:spPr>
          </p:pic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63BD53FF-2F61-4C3E-AFEE-4332FFA3604E}"/>
                </a:ext>
              </a:extLst>
            </p:cNvPr>
            <p:cNvGrpSpPr/>
            <p:nvPr/>
          </p:nvGrpSpPr>
          <p:grpSpPr>
            <a:xfrm>
              <a:off x="744139" y="2694713"/>
              <a:ext cx="688388" cy="348501"/>
              <a:chOff x="1428074" y="2432984"/>
              <a:chExt cx="688388" cy="348501"/>
            </a:xfrm>
          </p:grpSpPr>
          <p:pic>
            <p:nvPicPr>
              <p:cNvPr id="140" name="Graphic 139" descr="Baby crawling">
                <a:extLst>
                  <a:ext uri="{FF2B5EF4-FFF2-40B4-BE49-F238E27FC236}">
                    <a16:creationId xmlns:a16="http://schemas.microsoft.com/office/drawing/2014/main" id="{E3371E52-C3FA-4241-9D55-469C46FE11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428074" y="2432984"/>
                <a:ext cx="341632" cy="341632"/>
              </a:xfrm>
              <a:prstGeom prst="rect">
                <a:avLst/>
              </a:prstGeom>
            </p:spPr>
          </p:pic>
          <p:pic>
            <p:nvPicPr>
              <p:cNvPr id="141" name="Graphic 140" descr="Baby crawling">
                <a:extLst>
                  <a:ext uri="{FF2B5EF4-FFF2-40B4-BE49-F238E27FC236}">
                    <a16:creationId xmlns:a16="http://schemas.microsoft.com/office/drawing/2014/main" id="{513DE2B7-8FD2-4002-ADD8-F21B9D072C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74830" y="2439853"/>
                <a:ext cx="341632" cy="341632"/>
              </a:xfrm>
              <a:prstGeom prst="rect">
                <a:avLst/>
              </a:prstGeom>
            </p:spPr>
          </p:pic>
        </p:grp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33BB8E5E-32C1-4877-9C79-4E116C0CCE4B}"/>
                </a:ext>
              </a:extLst>
            </p:cNvPr>
            <p:cNvSpPr/>
            <p:nvPr/>
          </p:nvSpPr>
          <p:spPr>
            <a:xfrm>
              <a:off x="1432527" y="3107486"/>
              <a:ext cx="1029906" cy="4165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= 10 </a:t>
              </a:r>
              <a:endParaRPr lang="en-US" sz="1200" dirty="0"/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3F79611-30CF-4BA2-A185-3D25B8655FA4}"/>
                </a:ext>
              </a:extLst>
            </p:cNvPr>
            <p:cNvSpPr txBox="1"/>
            <p:nvPr/>
          </p:nvSpPr>
          <p:spPr>
            <a:xfrm>
              <a:off x="-2701450" y="2050400"/>
              <a:ext cx="5456149" cy="1180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latin typeface="Arial" panose="020B0604020202020204" pitchFamily="34" charset="0"/>
                  <a:cs typeface="Arial" panose="020B0604020202020204" pitchFamily="34" charset="0"/>
                </a:rPr>
                <a:t>4.5-month-old infants </a:t>
              </a:r>
            </a:p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M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143.6 days </a:t>
              </a:r>
            </a:p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SD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7.9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041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28 0.03588 L -0.01128 -0.16158 C -0.01128 -0.25023 -0.0934 -0.3588 -0.15989 -0.3588 L -0.3085 -0.3588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61" y="-1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6B31C5-622E-407C-828C-F3AB0DF0C4C9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D819A567-A5AF-4CC4-84BF-8946E11DEC7C}"/>
              </a:ext>
            </a:extLst>
          </p:cNvPr>
          <p:cNvGrpSpPr/>
          <p:nvPr/>
        </p:nvGrpSpPr>
        <p:grpSpPr>
          <a:xfrm>
            <a:off x="557019" y="103769"/>
            <a:ext cx="4033454" cy="813079"/>
            <a:chOff x="2557283" y="3022460"/>
            <a:chExt cx="4033454" cy="813079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6EA1B0-21AE-4E59-A57A-5376BA487712}"/>
                </a:ext>
              </a:extLst>
            </p:cNvPr>
            <p:cNvSpPr/>
            <p:nvPr/>
          </p:nvSpPr>
          <p:spPr>
            <a:xfrm>
              <a:off x="3443042" y="3022460"/>
              <a:ext cx="3147695" cy="813079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marR="0" lvl="0" indent="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Method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7B7C9FF-C457-4204-A0A0-0FDA3771D0A1}"/>
                </a:ext>
              </a:extLst>
            </p:cNvPr>
            <p:cNvGrpSpPr/>
            <p:nvPr/>
          </p:nvGrpSpPr>
          <p:grpSpPr>
            <a:xfrm>
              <a:off x="2557283" y="3099165"/>
              <a:ext cx="736374" cy="736374"/>
              <a:chOff x="5903199" y="2646019"/>
              <a:chExt cx="273177" cy="273177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0AECB56-87DE-4DAF-B163-D8F4623BFF9E}"/>
                  </a:ext>
                </a:extLst>
              </p:cNvPr>
              <p:cNvSpPr/>
              <p:nvPr/>
            </p:nvSpPr>
            <p:spPr>
              <a:xfrm>
                <a:off x="5903199" y="2646019"/>
                <a:ext cx="273177" cy="273177"/>
              </a:xfrm>
              <a:prstGeom prst="ellipse">
                <a:avLst/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3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Chord 12">
                <a:extLst>
                  <a:ext uri="{FF2B5EF4-FFF2-40B4-BE49-F238E27FC236}">
                    <a16:creationId xmlns:a16="http://schemas.microsoft.com/office/drawing/2014/main" id="{FD65AC26-1081-4845-92E3-5FB76279AC72}"/>
                  </a:ext>
                </a:extLst>
              </p:cNvPr>
              <p:cNvSpPr/>
              <p:nvPr/>
            </p:nvSpPr>
            <p:spPr>
              <a:xfrm>
                <a:off x="5930517" y="2673336"/>
                <a:ext cx="218541" cy="218541"/>
              </a:xfrm>
              <a:prstGeom prst="chord">
                <a:avLst>
                  <a:gd name="adj1" fmla="val 1168272"/>
                  <a:gd name="adj2" fmla="val 9631728"/>
                </a:avLst>
              </a:prstGeom>
              <a:gradFill rotWithShape="0">
                <a:gsLst>
                  <a:gs pos="0">
                    <a:srgbClr val="FFAFBE"/>
                  </a:gs>
                  <a:gs pos="50000">
                    <a:srgbClr val="FFAFBE"/>
                  </a:gs>
                  <a:gs pos="100000">
                    <a:srgbClr val="FFAFBE"/>
                  </a:gs>
                </a:gsLst>
              </a:gradFill>
            </p:spPr>
            <p:style>
              <a:lnRef idx="1">
                <a:schemeClr val="accent3">
                  <a:hueOff val="542120"/>
                  <a:satOff val="20000"/>
                  <a:lumOff val="-2941"/>
                  <a:alphaOff val="0"/>
                </a:schemeClr>
              </a:lnRef>
              <a:fillRef idx="3">
                <a:scrgbClr r="0" g="0" b="0"/>
              </a:fillRef>
              <a:effectRef idx="2">
                <a:schemeClr val="accent3">
                  <a:hueOff val="542120"/>
                  <a:satOff val="20000"/>
                  <a:lumOff val="-2941"/>
                  <a:alphaOff val="0"/>
                </a:schemeClr>
              </a:effectRef>
              <a:fontRef idx="minor">
                <a:schemeClr val="lt1"/>
              </a:fontRef>
            </p:style>
          </p:sp>
        </p:grp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08946B8-998D-4DFD-B61A-4CD8267DCC21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8000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Stimuli and Procedures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ADBB207-5D5B-4333-97D4-9BD79AB9E033}"/>
              </a:ext>
            </a:extLst>
          </p:cNvPr>
          <p:cNvGrpSpPr/>
          <p:nvPr/>
        </p:nvGrpSpPr>
        <p:grpSpPr>
          <a:xfrm>
            <a:off x="1760263" y="1990043"/>
            <a:ext cx="2268750" cy="1838708"/>
            <a:chOff x="15436143" y="10917858"/>
            <a:chExt cx="5272475" cy="4273077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71EDE11-CC6F-4182-9113-5F9C575FABC9}"/>
                </a:ext>
              </a:extLst>
            </p:cNvPr>
            <p:cNvGrpSpPr/>
            <p:nvPr/>
          </p:nvGrpSpPr>
          <p:grpSpPr>
            <a:xfrm>
              <a:off x="16468029" y="10917858"/>
              <a:ext cx="1542611" cy="4273077"/>
              <a:chOff x="36246750" y="26187221"/>
              <a:chExt cx="1061885" cy="2941451"/>
            </a:xfrm>
          </p:grpSpPr>
          <p:pic>
            <p:nvPicPr>
              <p:cNvPr id="67" name="Picture 44">
                <a:extLst>
                  <a:ext uri="{FF2B5EF4-FFF2-40B4-BE49-F238E27FC236}">
                    <a16:creationId xmlns:a16="http://schemas.microsoft.com/office/drawing/2014/main" id="{9AA63B61-CDC6-4109-B941-04D7E64C1DD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509" t="55640"/>
              <a:stretch/>
            </p:blipFill>
            <p:spPr>
              <a:xfrm>
                <a:off x="36246750" y="27757072"/>
                <a:ext cx="1050525" cy="1371600"/>
              </a:xfrm>
              <a:prstGeom prst="rect">
                <a:avLst/>
              </a:prstGeom>
            </p:spPr>
          </p:pic>
          <p:pic>
            <p:nvPicPr>
              <p:cNvPr id="68" name="Immagine 25">
                <a:extLst>
                  <a:ext uri="{FF2B5EF4-FFF2-40B4-BE49-F238E27FC236}">
                    <a16:creationId xmlns:a16="http://schemas.microsoft.com/office/drawing/2014/main" id="{19B64452-C073-48C3-8462-33DAF232A3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303170" y="26187221"/>
                <a:ext cx="1005465" cy="1371600"/>
              </a:xfrm>
              <a:prstGeom prst="rect">
                <a:avLst/>
              </a:prstGeom>
            </p:spPr>
          </p:pic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900EC84-03A7-4853-A6FD-393888D15E6B}"/>
                </a:ext>
              </a:extLst>
            </p:cNvPr>
            <p:cNvSpPr txBox="1"/>
            <p:nvPr/>
          </p:nvSpPr>
          <p:spPr>
            <a:xfrm>
              <a:off x="15436143" y="11637520"/>
              <a:ext cx="1031904" cy="2789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UF</a:t>
              </a:r>
            </a:p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UH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EC108E0-2F03-440E-AF30-FF58A766C2DD}"/>
                </a:ext>
              </a:extLst>
            </p:cNvPr>
            <p:cNvSpPr txBox="1"/>
            <p:nvPr/>
          </p:nvSpPr>
          <p:spPr>
            <a:xfrm>
              <a:off x="19676714" y="11662540"/>
              <a:ext cx="1031904" cy="2789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IF</a:t>
              </a:r>
            </a:p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IH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65BDAF3-7F73-45DC-A67A-BA2CFE04D87A}"/>
              </a:ext>
            </a:extLst>
          </p:cNvPr>
          <p:cNvGrpSpPr/>
          <p:nvPr/>
        </p:nvGrpSpPr>
        <p:grpSpPr>
          <a:xfrm>
            <a:off x="4333321" y="2017032"/>
            <a:ext cx="2843169" cy="1926259"/>
            <a:chOff x="15484076" y="13394666"/>
            <a:chExt cx="6296191" cy="4265693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A42EE162-8565-426E-B34D-E0F347A83D76}"/>
                </a:ext>
              </a:extLst>
            </p:cNvPr>
            <p:cNvGrpSpPr/>
            <p:nvPr/>
          </p:nvGrpSpPr>
          <p:grpSpPr>
            <a:xfrm>
              <a:off x="15484076" y="13394666"/>
              <a:ext cx="6296191" cy="4265693"/>
              <a:chOff x="21367376" y="23359744"/>
              <a:chExt cx="6296191" cy="4265693"/>
            </a:xfrm>
          </p:grpSpPr>
          <p:grpSp>
            <p:nvGrpSpPr>
              <p:cNvPr id="74" name="Gruppo 60">
                <a:extLst>
                  <a:ext uri="{FF2B5EF4-FFF2-40B4-BE49-F238E27FC236}">
                    <a16:creationId xmlns:a16="http://schemas.microsoft.com/office/drawing/2014/main" id="{F84D4DAD-B4B0-444A-BD23-93E693E1530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1367376" y="24321320"/>
                <a:ext cx="6296191" cy="3304117"/>
                <a:chOff x="2382678" y="2585608"/>
                <a:chExt cx="3063934" cy="1540053"/>
              </a:xfrm>
            </p:grpSpPr>
            <p:cxnSp>
              <p:nvCxnSpPr>
                <p:cNvPr id="83" name="Straight Arrow Connector 2">
                  <a:extLst>
                    <a:ext uri="{FF2B5EF4-FFF2-40B4-BE49-F238E27FC236}">
                      <a16:creationId xmlns:a16="http://schemas.microsoft.com/office/drawing/2014/main" id="{6DA1D6AC-55C5-4D2E-9CC5-45636BCF56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82678" y="2788539"/>
                  <a:ext cx="1306027" cy="133712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TextBox 74">
                  <a:extLst>
                    <a:ext uri="{FF2B5EF4-FFF2-40B4-BE49-F238E27FC236}">
                      <a16:creationId xmlns:a16="http://schemas.microsoft.com/office/drawing/2014/main" id="{A61C00EA-2DE1-4B20-B00B-0E4B4D7DE07E}"/>
                    </a:ext>
                  </a:extLst>
                </p:cNvPr>
                <p:cNvSpPr txBox="1"/>
                <p:nvPr/>
              </p:nvSpPr>
              <p:spPr>
                <a:xfrm>
                  <a:off x="3995096" y="2585608"/>
                  <a:ext cx="574521" cy="129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500</a:t>
                  </a:r>
                </a:p>
              </p:txBody>
            </p:sp>
            <p:sp>
              <p:nvSpPr>
                <p:cNvPr id="85" name="TextBox 77">
                  <a:extLst>
                    <a:ext uri="{FF2B5EF4-FFF2-40B4-BE49-F238E27FC236}">
                      <a16:creationId xmlns:a16="http://schemas.microsoft.com/office/drawing/2014/main" id="{8EB53CC5-2657-4E2F-A7CB-C642C32000BC}"/>
                    </a:ext>
                  </a:extLst>
                </p:cNvPr>
                <p:cNvSpPr txBox="1"/>
                <p:nvPr/>
              </p:nvSpPr>
              <p:spPr>
                <a:xfrm>
                  <a:off x="4293427" y="3133016"/>
                  <a:ext cx="1044482" cy="129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500 – 1500 </a:t>
                  </a:r>
                </a:p>
              </p:txBody>
            </p:sp>
            <p:sp>
              <p:nvSpPr>
                <p:cNvPr id="86" name="TextBox 74">
                  <a:extLst>
                    <a:ext uri="{FF2B5EF4-FFF2-40B4-BE49-F238E27FC236}">
                      <a16:creationId xmlns:a16="http://schemas.microsoft.com/office/drawing/2014/main" id="{5078B82C-140A-4FBB-8216-B3608292CEC0}"/>
                    </a:ext>
                  </a:extLst>
                </p:cNvPr>
                <p:cNvSpPr txBox="1"/>
                <p:nvPr/>
              </p:nvSpPr>
              <p:spPr>
                <a:xfrm>
                  <a:off x="4872091" y="3596798"/>
                  <a:ext cx="574521" cy="129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500</a:t>
                  </a:r>
                </a:p>
              </p:txBody>
            </p:sp>
          </p:grpSp>
          <p:grpSp>
            <p:nvGrpSpPr>
              <p:cNvPr id="75" name="Group 36">
                <a:extLst>
                  <a:ext uri="{FF2B5EF4-FFF2-40B4-BE49-F238E27FC236}">
                    <a16:creationId xmlns:a16="http://schemas.microsoft.com/office/drawing/2014/main" id="{D0C3F145-8A15-4DCD-8A33-2B2DA4B029FB}"/>
                  </a:ext>
                </a:extLst>
              </p:cNvPr>
              <p:cNvGrpSpPr/>
              <p:nvPr/>
            </p:nvGrpSpPr>
            <p:grpSpPr>
              <a:xfrm>
                <a:off x="21834290" y="23359744"/>
                <a:ext cx="4364611" cy="4142975"/>
                <a:chOff x="4751373" y="1508147"/>
                <a:chExt cx="3093134" cy="2812189"/>
              </a:xfrm>
            </p:grpSpPr>
            <p:pic>
              <p:nvPicPr>
                <p:cNvPr id="78" name="Picture 37">
                  <a:extLst>
                    <a:ext uri="{FF2B5EF4-FFF2-40B4-BE49-F238E27FC236}">
                      <a16:creationId xmlns:a16="http://schemas.microsoft.com/office/drawing/2014/main" id="{0415E49F-299E-4B69-BBA2-2CA9563067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51373" y="1508147"/>
                  <a:ext cx="1234439" cy="822959"/>
                </a:xfrm>
                <a:prstGeom prst="rect">
                  <a:avLst/>
                </a:prstGeom>
              </p:spPr>
            </p:pic>
            <p:pic>
              <p:nvPicPr>
                <p:cNvPr id="79" name="Picture 38" descr="Screen Shot 2014-10-30 at 10.50.05 AM.png">
                  <a:extLst>
                    <a:ext uri="{FF2B5EF4-FFF2-40B4-BE49-F238E27FC236}">
                      <a16:creationId xmlns:a16="http://schemas.microsoft.com/office/drawing/2014/main" id="{4E9C5055-3C30-43D8-8375-484D5D2E3B1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33216" y="1778437"/>
                  <a:ext cx="297275" cy="288897"/>
                </a:xfrm>
                <a:prstGeom prst="rect">
                  <a:avLst/>
                </a:prstGeom>
              </p:spPr>
            </p:pic>
            <p:pic>
              <p:nvPicPr>
                <p:cNvPr id="80" name="Picture 40">
                  <a:extLst>
                    <a:ext uri="{FF2B5EF4-FFF2-40B4-BE49-F238E27FC236}">
                      <a16:creationId xmlns:a16="http://schemas.microsoft.com/office/drawing/2014/main" id="{E34FFAEE-8FFD-4690-AB8E-0151508A4E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5625" y="2142200"/>
                  <a:ext cx="1234441" cy="822959"/>
                </a:xfrm>
                <a:prstGeom prst="rect">
                  <a:avLst/>
                </a:prstGeom>
              </p:spPr>
            </p:pic>
            <p:pic>
              <p:nvPicPr>
                <p:cNvPr id="81" name="Picture 42">
                  <a:extLst>
                    <a:ext uri="{FF2B5EF4-FFF2-40B4-BE49-F238E27FC236}">
                      <a16:creationId xmlns:a16="http://schemas.microsoft.com/office/drawing/2014/main" id="{FC64427F-EFAA-4F66-81B2-B9891CE844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68666" y="2801222"/>
                  <a:ext cx="1234441" cy="822960"/>
                </a:xfrm>
                <a:prstGeom prst="rect">
                  <a:avLst/>
                </a:prstGeom>
              </p:spPr>
            </p:pic>
            <p:pic>
              <p:nvPicPr>
                <p:cNvPr id="82" name="Picture 43">
                  <a:extLst>
                    <a:ext uri="{FF2B5EF4-FFF2-40B4-BE49-F238E27FC236}">
                      <a16:creationId xmlns:a16="http://schemas.microsoft.com/office/drawing/2014/main" id="{085F2388-3917-4667-8D2A-177E9150D1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10066" y="3497376"/>
                  <a:ext cx="1234441" cy="822960"/>
                </a:xfrm>
                <a:prstGeom prst="rect">
                  <a:avLst/>
                </a:prstGeom>
              </p:spPr>
            </p:pic>
          </p:grpSp>
          <p:pic>
            <p:nvPicPr>
              <p:cNvPr id="76" name="Immagine 25">
                <a:extLst>
                  <a:ext uri="{FF2B5EF4-FFF2-40B4-BE49-F238E27FC236}">
                    <a16:creationId xmlns:a16="http://schemas.microsoft.com/office/drawing/2014/main" id="{286CD51C-250C-4ADC-85D0-57D4BBE96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335873" y="24681637"/>
                <a:ext cx="402186" cy="548640"/>
              </a:xfrm>
              <a:prstGeom prst="rect">
                <a:avLst/>
              </a:prstGeom>
            </p:spPr>
          </p:pic>
        </p:grpSp>
        <p:sp>
          <p:nvSpPr>
            <p:cNvPr id="73" name="TextBox 82">
              <a:extLst>
                <a:ext uri="{FF2B5EF4-FFF2-40B4-BE49-F238E27FC236}">
                  <a16:creationId xmlns:a16="http://schemas.microsoft.com/office/drawing/2014/main" id="{84B3E652-B75D-4E5D-8B45-9295B3B9863D}"/>
                </a:ext>
              </a:extLst>
            </p:cNvPr>
            <p:cNvSpPr txBox="1"/>
            <p:nvPr/>
          </p:nvSpPr>
          <p:spPr>
            <a:xfrm rot="2753341">
              <a:off x="15657136" y="16424966"/>
              <a:ext cx="2050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Time (ms)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BFE54A3-2223-465E-AA13-D50EF226FF0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2" t="2173" r="2176" b="2003"/>
          <a:stretch/>
        </p:blipFill>
        <p:spPr>
          <a:xfrm>
            <a:off x="1532049" y="4254139"/>
            <a:ext cx="2913423" cy="2404373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DFA0C6AD-5557-4253-8E39-27143FB86148}"/>
              </a:ext>
            </a:extLst>
          </p:cNvPr>
          <p:cNvSpPr txBox="1"/>
          <p:nvPr/>
        </p:nvSpPr>
        <p:spPr>
          <a:xfrm>
            <a:off x="5040613" y="4548384"/>
            <a:ext cx="18127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EEG ANALYSIS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Amplitude values around the peak of N290, and P400 ERP components over medial occipital (blue) and occipital lateral (red) ROIs</a:t>
            </a:r>
          </a:p>
        </p:txBody>
      </p:sp>
      <p:pic>
        <p:nvPicPr>
          <p:cNvPr id="35" name="Immagine 25">
            <a:extLst>
              <a:ext uri="{FF2B5EF4-FFF2-40B4-BE49-F238E27FC236}">
                <a16:creationId xmlns:a16="http://schemas.microsoft.com/office/drawing/2014/main" id="{B43DF265-29C9-4A8D-AC42-FC9891C33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2919235" y="1981991"/>
            <a:ext cx="628519" cy="857390"/>
          </a:xfrm>
          <a:prstGeom prst="rect">
            <a:avLst/>
          </a:prstGeom>
        </p:spPr>
      </p:pic>
      <p:pic>
        <p:nvPicPr>
          <p:cNvPr id="36" name="Picture 44">
            <a:extLst>
              <a:ext uri="{FF2B5EF4-FFF2-40B4-BE49-F238E27FC236}">
                <a16:creationId xmlns:a16="http://schemas.microsoft.com/office/drawing/2014/main" id="{40DC835B-1593-412A-966C-99F0540F6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9" t="55640"/>
          <a:stretch/>
        </p:blipFill>
        <p:spPr>
          <a:xfrm flipV="1">
            <a:off x="2919235" y="2966508"/>
            <a:ext cx="656686" cy="857390"/>
          </a:xfrm>
          <a:prstGeom prst="rect">
            <a:avLst/>
          </a:prstGeom>
        </p:spPr>
      </p:pic>
      <p:pic>
        <p:nvPicPr>
          <p:cNvPr id="37" name="Picture 44">
            <a:extLst>
              <a:ext uri="{FF2B5EF4-FFF2-40B4-BE49-F238E27FC236}">
                <a16:creationId xmlns:a16="http://schemas.microsoft.com/office/drawing/2014/main" id="{A040FB53-133B-44D4-81B8-3D20F20B05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9" t="55640"/>
          <a:stretch/>
        </p:blipFill>
        <p:spPr>
          <a:xfrm flipV="1">
            <a:off x="6034402" y="3486378"/>
            <a:ext cx="176860" cy="23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63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303086-E396-4A0A-B44A-C881F6FECF1D}"/>
              </a:ext>
            </a:extLst>
          </p:cNvPr>
          <p:cNvCxnSpPr>
            <a:cxnSpLocks/>
          </p:cNvCxnSpPr>
          <p:nvPr/>
        </p:nvCxnSpPr>
        <p:spPr>
          <a:xfrm flipH="1">
            <a:off x="480291" y="988291"/>
            <a:ext cx="8220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557103F7-C89E-4BB8-A9B9-828524C98491}"/>
              </a:ext>
            </a:extLst>
          </p:cNvPr>
          <p:cNvGrpSpPr/>
          <p:nvPr/>
        </p:nvGrpSpPr>
        <p:grpSpPr>
          <a:xfrm>
            <a:off x="557019" y="103769"/>
            <a:ext cx="4033454" cy="813079"/>
            <a:chOff x="2557283" y="3022460"/>
            <a:chExt cx="4033454" cy="8130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579CFE-F897-4120-A455-88C5BDCE95AC}"/>
                </a:ext>
              </a:extLst>
            </p:cNvPr>
            <p:cNvSpPr/>
            <p:nvPr/>
          </p:nvSpPr>
          <p:spPr>
            <a:xfrm>
              <a:off x="3443042" y="3022460"/>
              <a:ext cx="3147695" cy="813079"/>
            </a:xfrm>
            <a:custGeom>
              <a:avLst/>
              <a:gdLst>
                <a:gd name="connsiteX0" fmla="*/ 0 w 808148"/>
                <a:gd name="connsiteY0" fmla="*/ 0 h 273177"/>
                <a:gd name="connsiteX1" fmla="*/ 808148 w 808148"/>
                <a:gd name="connsiteY1" fmla="*/ 0 h 273177"/>
                <a:gd name="connsiteX2" fmla="*/ 808148 w 808148"/>
                <a:gd name="connsiteY2" fmla="*/ 273177 h 273177"/>
                <a:gd name="connsiteX3" fmla="*/ 0 w 808148"/>
                <a:gd name="connsiteY3" fmla="*/ 273177 h 273177"/>
                <a:gd name="connsiteX4" fmla="*/ 0 w 808148"/>
                <a:gd name="connsiteY4" fmla="*/ 0 h 27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148" h="273177">
                  <a:moveTo>
                    <a:pt x="0" y="0"/>
                  </a:moveTo>
                  <a:lnTo>
                    <a:pt x="808148" y="0"/>
                  </a:lnTo>
                  <a:lnTo>
                    <a:pt x="808148" y="273177"/>
                  </a:lnTo>
                  <a:lnTo>
                    <a:pt x="0" y="2731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b" anchorCtr="0">
              <a:noAutofit/>
            </a:bodyPr>
            <a:lstStyle/>
            <a:p>
              <a:pPr marL="0" marR="0" lvl="0" indent="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Method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1273144-E61F-404B-8E30-B66CBB93993B}"/>
                </a:ext>
              </a:extLst>
            </p:cNvPr>
            <p:cNvGrpSpPr/>
            <p:nvPr/>
          </p:nvGrpSpPr>
          <p:grpSpPr>
            <a:xfrm>
              <a:off x="2557283" y="3099165"/>
              <a:ext cx="736374" cy="736374"/>
              <a:chOff x="5903199" y="2646019"/>
              <a:chExt cx="273177" cy="27317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DEB5F6EE-BA65-476B-9DC4-7456DF14646B}"/>
                  </a:ext>
                </a:extLst>
              </p:cNvPr>
              <p:cNvSpPr/>
              <p:nvPr/>
            </p:nvSpPr>
            <p:spPr>
              <a:xfrm>
                <a:off x="5903199" y="2646019"/>
                <a:ext cx="273177" cy="273177"/>
              </a:xfrm>
              <a:prstGeom prst="ellipse">
                <a:avLst/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3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Chord 10">
                <a:extLst>
                  <a:ext uri="{FF2B5EF4-FFF2-40B4-BE49-F238E27FC236}">
                    <a16:creationId xmlns:a16="http://schemas.microsoft.com/office/drawing/2014/main" id="{44B54A58-3927-4EC4-8EB2-C2CEF30EBA18}"/>
                  </a:ext>
                </a:extLst>
              </p:cNvPr>
              <p:cNvSpPr/>
              <p:nvPr/>
            </p:nvSpPr>
            <p:spPr>
              <a:xfrm>
                <a:off x="5930517" y="2673336"/>
                <a:ext cx="218541" cy="218541"/>
              </a:xfrm>
              <a:prstGeom prst="chord">
                <a:avLst>
                  <a:gd name="adj1" fmla="val 1168272"/>
                  <a:gd name="adj2" fmla="val 9631728"/>
                </a:avLst>
              </a:prstGeom>
              <a:gradFill rotWithShape="0">
                <a:gsLst>
                  <a:gs pos="0">
                    <a:srgbClr val="FFAFBE"/>
                  </a:gs>
                  <a:gs pos="50000">
                    <a:srgbClr val="FFAFBE"/>
                  </a:gs>
                  <a:gs pos="100000">
                    <a:srgbClr val="FFAFBE"/>
                  </a:gs>
                </a:gsLst>
              </a:gradFill>
            </p:spPr>
            <p:style>
              <a:lnRef idx="1">
                <a:schemeClr val="accent3">
                  <a:hueOff val="542120"/>
                  <a:satOff val="20000"/>
                  <a:lumOff val="-2941"/>
                  <a:alphaOff val="0"/>
                </a:schemeClr>
              </a:lnRef>
              <a:fillRef idx="3">
                <a:scrgbClr r="0" g="0" b="0"/>
              </a:fillRef>
              <a:effectRef idx="2">
                <a:schemeClr val="accent3">
                  <a:hueOff val="542120"/>
                  <a:satOff val="20000"/>
                  <a:lumOff val="-2941"/>
                  <a:alphaOff val="0"/>
                </a:schemeClr>
              </a:effectRef>
              <a:fontRef idx="minor">
                <a:schemeClr val="lt1"/>
              </a:fontRef>
            </p:style>
          </p:sp>
        </p:grp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EBC9CFC9-3484-43DD-9332-4519171F4CF6}"/>
              </a:ext>
            </a:extLst>
          </p:cNvPr>
          <p:cNvSpPr/>
          <p:nvPr/>
        </p:nvSpPr>
        <p:spPr>
          <a:xfrm>
            <a:off x="480291" y="1318546"/>
            <a:ext cx="781396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8000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Stimuli and Procedures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508C4C3-2D45-4EA5-9F00-85F4A9EB3153}"/>
              </a:ext>
            </a:extLst>
          </p:cNvPr>
          <p:cNvGrpSpPr/>
          <p:nvPr/>
        </p:nvGrpSpPr>
        <p:grpSpPr>
          <a:xfrm>
            <a:off x="286329" y="1928040"/>
            <a:ext cx="8949033" cy="4770582"/>
            <a:chOff x="286329" y="1928040"/>
            <a:chExt cx="8949033" cy="477058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2C973BB-CB8F-4E0B-A9D8-E55ABE98A870}"/>
                </a:ext>
              </a:extLst>
            </p:cNvPr>
            <p:cNvGrpSpPr/>
            <p:nvPr/>
          </p:nvGrpSpPr>
          <p:grpSpPr>
            <a:xfrm>
              <a:off x="286329" y="1928040"/>
              <a:ext cx="6807200" cy="4770582"/>
              <a:chOff x="630658" y="1704109"/>
              <a:chExt cx="7354149" cy="5153891"/>
            </a:xfrm>
          </p:grpSpPr>
          <p:graphicFrame>
            <p:nvGraphicFramePr>
              <p:cNvPr id="2" name="Diagram 1">
                <a:extLst>
                  <a:ext uri="{FF2B5EF4-FFF2-40B4-BE49-F238E27FC236}">
                    <a16:creationId xmlns:a16="http://schemas.microsoft.com/office/drawing/2014/main" id="{C560A5EE-076A-491C-A516-325ED5C27D7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75207653"/>
                  </p:ext>
                </p:extLst>
              </p:nvPr>
            </p:nvGraphicFramePr>
            <p:xfrm>
              <a:off x="630658" y="1704109"/>
              <a:ext cx="7354149" cy="515389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D158D83E-EF27-4B37-9B76-2A75249EB05D}"/>
                  </a:ext>
                </a:extLst>
              </p:cNvPr>
              <p:cNvGrpSpPr/>
              <p:nvPr/>
            </p:nvGrpSpPr>
            <p:grpSpPr>
              <a:xfrm>
                <a:off x="3220675" y="2182244"/>
                <a:ext cx="1740648" cy="1140918"/>
                <a:chOff x="3932058" y="574998"/>
                <a:chExt cx="1740648" cy="1140918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1477418-5445-4D92-B2F3-AEBD8E4F6167}"/>
                    </a:ext>
                  </a:extLst>
                </p:cNvPr>
                <p:cNvSpPr/>
                <p:nvPr/>
              </p:nvSpPr>
              <p:spPr>
                <a:xfrm>
                  <a:off x="3932058" y="574998"/>
                  <a:ext cx="1740648" cy="114091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D8785677-87B1-47F9-838A-7F6313E7EA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34362" t="22210" r="31706" b="18445"/>
                <a:stretch/>
              </p:blipFill>
              <p:spPr>
                <a:xfrm>
                  <a:off x="3944787" y="578125"/>
                  <a:ext cx="1096800" cy="1134663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307723E-C78F-482A-BCDC-96EC3F120FE3}"/>
                  </a:ext>
                </a:extLst>
              </p:cNvPr>
              <p:cNvGrpSpPr/>
              <p:nvPr/>
            </p:nvGrpSpPr>
            <p:grpSpPr>
              <a:xfrm>
                <a:off x="3264081" y="3476719"/>
                <a:ext cx="1660079" cy="1231854"/>
                <a:chOff x="4280265" y="377849"/>
                <a:chExt cx="1660079" cy="1231854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7D619F6-9848-48C7-99A2-791D1C39C677}"/>
                    </a:ext>
                  </a:extLst>
                </p:cNvPr>
                <p:cNvSpPr/>
                <p:nvPr/>
              </p:nvSpPr>
              <p:spPr>
                <a:xfrm>
                  <a:off x="4280265" y="377849"/>
                  <a:ext cx="1660079" cy="12318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0142214E-98E5-4414-99BA-3FC4C5F50B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rcRect b="5886"/>
                <a:stretch/>
              </p:blipFill>
              <p:spPr>
                <a:xfrm>
                  <a:off x="4322058" y="377849"/>
                  <a:ext cx="969117" cy="1216100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</p:pic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361A3AB3-8C79-4B25-9AAC-9F05EBDE44F7}"/>
                  </a:ext>
                </a:extLst>
              </p:cNvPr>
              <p:cNvGrpSpPr/>
              <p:nvPr/>
            </p:nvGrpSpPr>
            <p:grpSpPr>
              <a:xfrm>
                <a:off x="3244123" y="4767635"/>
                <a:ext cx="1699993" cy="1231854"/>
                <a:chOff x="4182739" y="563201"/>
                <a:chExt cx="1699993" cy="1231854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B9916BC9-D36E-4332-8FE1-A0482AE62191}"/>
                    </a:ext>
                  </a:extLst>
                </p:cNvPr>
                <p:cNvSpPr/>
                <p:nvPr/>
              </p:nvSpPr>
              <p:spPr>
                <a:xfrm>
                  <a:off x="4182739" y="563201"/>
                  <a:ext cx="1699993" cy="12318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8986AFB4-94CC-475A-9B2B-948A173947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31874" t="32889" r="8085" b="11088"/>
                <a:stretch/>
              </p:blipFill>
              <p:spPr>
                <a:xfrm>
                  <a:off x="4247064" y="590007"/>
                  <a:ext cx="963969" cy="1197230"/>
                </a:xfrm>
                <a:prstGeom prst="rect">
                  <a:avLst/>
                </a:prstGeom>
              </p:spPr>
            </p:pic>
          </p:grp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FCF7706-E213-4BBB-A594-8A1B54DF295A}"/>
                </a:ext>
              </a:extLst>
            </p:cNvPr>
            <p:cNvSpPr txBox="1"/>
            <p:nvPr/>
          </p:nvSpPr>
          <p:spPr>
            <a:xfrm>
              <a:off x="7132214" y="3620833"/>
              <a:ext cx="2103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ANALYSIS</a:t>
              </a:r>
            </a:p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Current Density Reconstruction (CDR) values estimated with </a:t>
              </a:r>
              <a:r>
                <a:rPr lang="en-US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eLORETA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Pascual-</a:t>
              </a:r>
              <a:r>
                <a:rPr lang="en-US" sz="1400" i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Marqui</a:t>
              </a:r>
              <a:r>
                <a:rPr lang="en-US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2007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295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598</TotalTime>
  <Words>1253</Words>
  <Application>Microsoft Office PowerPoint</Application>
  <PresentationFormat>On-screen Show (4:3)</PresentationFormat>
  <Paragraphs>264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Albany AMT</vt:lpstr>
      <vt:lpstr>Arial</vt:lpstr>
      <vt:lpstr>Calibri</vt:lpstr>
      <vt:lpstr>Calibri Light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Stefania Conte</dc:creator>
  <cp:lastModifiedBy>Stefania Conte</cp:lastModifiedBy>
  <cp:revision>54</cp:revision>
  <dcterms:created xsi:type="dcterms:W3CDTF">2020-06-16T15:07:25Z</dcterms:created>
  <dcterms:modified xsi:type="dcterms:W3CDTF">2020-06-26T21:45:19Z</dcterms:modified>
</cp:coreProperties>
</file>