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sldIdLst>
    <p:sldId id="257" r:id="rId2"/>
    <p:sldId id="260" r:id="rId3"/>
    <p:sldId id="261" r:id="rId4"/>
    <p:sldId id="262" r:id="rId5"/>
    <p:sldId id="263" r:id="rId6"/>
    <p:sldId id="264" r:id="rId7"/>
    <p:sldId id="265" r:id="rId8"/>
    <p:sldId id="266" r:id="rId9"/>
    <p:sldId id="267" r:id="rId10"/>
    <p:sldId id="268" r:id="rId11"/>
    <p:sldId id="269" r:id="rId12"/>
    <p:sldId id="270" r:id="rId13"/>
    <p:sldId id="272" r:id="rId14"/>
    <p:sldId id="274" r:id="rId15"/>
    <p:sldId id="275" r:id="rId16"/>
    <p:sldId id="271" r:id="rId17"/>
    <p:sldId id="273"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3934"/>
    <a:srgbClr val="5D6A9F"/>
    <a:srgbClr val="A50021"/>
    <a:srgbClr val="C80026"/>
    <a:srgbClr val="FF476A"/>
    <a:srgbClr val="78000A"/>
    <a:srgbClr val="FFAFBE"/>
    <a:srgbClr val="F20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5" autoAdjust="0"/>
    <p:restoredTop sz="95125" autoAdjust="0"/>
  </p:normalViewPr>
  <p:slideViewPr>
    <p:cSldViewPr snapToGrid="0">
      <p:cViewPr varScale="1">
        <p:scale>
          <a:sx n="79" d="100"/>
          <a:sy n="79" d="100"/>
        </p:scale>
        <p:origin x="14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5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74D03F-1106-4A18-B18F-CC98A6E1FE3B}" type="doc">
      <dgm:prSet loTypeId="urn:microsoft.com/office/officeart/2005/8/layout/target3" loCatId="list" qsTypeId="urn:microsoft.com/office/officeart/2005/8/quickstyle/simple1" qsCatId="simple" csTypeId="urn:microsoft.com/office/officeart/2005/8/colors/colorful3" csCatId="colorful" phldr="1"/>
      <dgm:spPr/>
      <dgm:t>
        <a:bodyPr/>
        <a:lstStyle/>
        <a:p>
          <a:endParaRPr lang="en-US"/>
        </a:p>
      </dgm:t>
    </dgm:pt>
    <dgm:pt modelId="{EAF64C73-6748-4CAE-9E54-8B6378F23560}">
      <dgm:prSet phldrT="[Text]" phldr="1"/>
      <dgm:spPr/>
      <dgm:t>
        <a:bodyPr/>
        <a:lstStyle/>
        <a:p>
          <a:endParaRPr lang="en-US" dirty="0"/>
        </a:p>
      </dgm:t>
    </dgm:pt>
    <dgm:pt modelId="{814EA9BC-BFF2-4CFC-82C6-00B71B6B3F95}" type="parTrans" cxnId="{45C5BE47-6163-42F4-B098-60466E80FC78}">
      <dgm:prSet/>
      <dgm:spPr/>
      <dgm:t>
        <a:bodyPr/>
        <a:lstStyle/>
        <a:p>
          <a:endParaRPr lang="en-US"/>
        </a:p>
      </dgm:t>
    </dgm:pt>
    <dgm:pt modelId="{54292B66-320D-41C0-A3B3-1316B7C86BE4}" type="sibTrans" cxnId="{45C5BE47-6163-42F4-B098-60466E80FC78}">
      <dgm:prSet/>
      <dgm:spPr/>
      <dgm:t>
        <a:bodyPr/>
        <a:lstStyle/>
        <a:p>
          <a:endParaRPr lang="en-US"/>
        </a:p>
      </dgm:t>
    </dgm:pt>
    <dgm:pt modelId="{CBE046B4-C953-402C-BB8F-F0C864D7BD22}">
      <dgm:prSet phldrT="[Text]"/>
      <dgm:spPr/>
      <dgm:t>
        <a:bodyPr/>
        <a:lstStyle/>
        <a:p>
          <a:r>
            <a:rPr lang="en-US" dirty="0"/>
            <a:t>Geodesic Photogrammetry System (GPS) for accurate electrode locations</a:t>
          </a:r>
        </a:p>
      </dgm:t>
    </dgm:pt>
    <dgm:pt modelId="{166E41AB-C90D-423A-8C7E-E4407F1899AF}" type="sibTrans" cxnId="{72123785-657B-4376-A0F2-5D18772DF6C1}">
      <dgm:prSet/>
      <dgm:spPr/>
      <dgm:t>
        <a:bodyPr/>
        <a:lstStyle/>
        <a:p>
          <a:endParaRPr lang="en-US"/>
        </a:p>
      </dgm:t>
    </dgm:pt>
    <dgm:pt modelId="{19B6D4BD-67CE-4141-86E5-FA267714C4CB}" type="parTrans" cxnId="{72123785-657B-4376-A0F2-5D18772DF6C1}">
      <dgm:prSet/>
      <dgm:spPr/>
      <dgm:t>
        <a:bodyPr/>
        <a:lstStyle/>
        <a:p>
          <a:endParaRPr lang="en-US"/>
        </a:p>
      </dgm:t>
    </dgm:pt>
    <dgm:pt modelId="{28819665-B415-4515-B045-C54511B1C7A6}">
      <dgm:prSet phldrT="[Text]" phldr="1"/>
      <dgm:spPr>
        <a:ln>
          <a:solidFill>
            <a:srgbClr val="78000A"/>
          </a:solidFill>
        </a:ln>
      </dgm:spPr>
      <dgm:t>
        <a:bodyPr/>
        <a:lstStyle/>
        <a:p>
          <a:endParaRPr lang="en-US" dirty="0"/>
        </a:p>
      </dgm:t>
    </dgm:pt>
    <dgm:pt modelId="{8E105984-E491-463F-9E01-EFA284760848}" type="sibTrans" cxnId="{1BDF97C3-8500-4C72-B487-27C250D91A18}">
      <dgm:prSet/>
      <dgm:spPr/>
      <dgm:t>
        <a:bodyPr/>
        <a:lstStyle/>
        <a:p>
          <a:endParaRPr lang="en-US"/>
        </a:p>
      </dgm:t>
    </dgm:pt>
    <dgm:pt modelId="{03A49026-E1A9-46DA-A0B3-8F2F6075A929}" type="parTrans" cxnId="{1BDF97C3-8500-4C72-B487-27C250D91A18}">
      <dgm:prSet/>
      <dgm:spPr/>
      <dgm:t>
        <a:bodyPr/>
        <a:lstStyle/>
        <a:p>
          <a:endParaRPr lang="en-US"/>
        </a:p>
      </dgm:t>
    </dgm:pt>
    <dgm:pt modelId="{A8C08884-AE62-426B-A66C-A684598E73AF}">
      <dgm:prSet phldrT="[Text]"/>
      <dgm:spPr/>
      <dgm:t>
        <a:bodyPr/>
        <a:lstStyle/>
        <a:p>
          <a:r>
            <a:rPr lang="en-US" dirty="0">
              <a:latin typeface="Arial" panose="020B0604020202020204" pitchFamily="34" charset="0"/>
              <a:cs typeface="Arial" panose="020B0604020202020204" pitchFamily="34" charset="0"/>
            </a:rPr>
            <a:t>Amplitude around the peak of P1, N290, and P400</a:t>
          </a:r>
        </a:p>
      </dgm:t>
    </dgm:pt>
    <dgm:pt modelId="{453D227E-C972-408A-8482-EDD050A5E950}" type="sibTrans" cxnId="{C9BE45B8-31B2-4112-B943-A4832061057A}">
      <dgm:prSet/>
      <dgm:spPr/>
      <dgm:t>
        <a:bodyPr/>
        <a:lstStyle/>
        <a:p>
          <a:endParaRPr lang="en-US"/>
        </a:p>
      </dgm:t>
    </dgm:pt>
    <dgm:pt modelId="{C07D4E0D-556C-430C-8F82-DBEF554D74F0}" type="parTrans" cxnId="{C9BE45B8-31B2-4112-B943-A4832061057A}">
      <dgm:prSet/>
      <dgm:spPr/>
      <dgm:t>
        <a:bodyPr/>
        <a:lstStyle/>
        <a:p>
          <a:endParaRPr lang="en-US"/>
        </a:p>
      </dgm:t>
    </dgm:pt>
    <dgm:pt modelId="{13B66893-8EFB-4D3E-A3D6-0BA7CDA6D136}">
      <dgm:prSet phldrT="[Text]"/>
      <dgm:spPr/>
      <dgm:t>
        <a:bodyPr/>
        <a:lstStyle/>
        <a:p>
          <a:r>
            <a:rPr lang="en-US" dirty="0"/>
            <a:t>Age-appropriate MRI templates</a:t>
          </a:r>
        </a:p>
      </dgm:t>
    </dgm:pt>
    <dgm:pt modelId="{BBF25443-6332-4ABC-9338-9CCD29006321}" type="sibTrans" cxnId="{3ED1A639-9ACE-4C57-952C-5D6CCD5EEE7A}">
      <dgm:prSet/>
      <dgm:spPr/>
      <dgm:t>
        <a:bodyPr/>
        <a:lstStyle/>
        <a:p>
          <a:endParaRPr lang="en-US"/>
        </a:p>
      </dgm:t>
    </dgm:pt>
    <dgm:pt modelId="{B8A16168-52DC-46C2-BF38-092C6CC01955}" type="parTrans" cxnId="{3ED1A639-9ACE-4C57-952C-5D6CCD5EEE7A}">
      <dgm:prSet/>
      <dgm:spPr/>
      <dgm:t>
        <a:bodyPr/>
        <a:lstStyle/>
        <a:p>
          <a:endParaRPr lang="en-US"/>
        </a:p>
      </dgm:t>
    </dgm:pt>
    <dgm:pt modelId="{BDC48CC1-7E24-48CA-AEBE-B2B1D830FEE5}">
      <dgm:prSet phldrT="[Text]" phldr="1"/>
      <dgm:spPr>
        <a:ln>
          <a:solidFill>
            <a:srgbClr val="A50021"/>
          </a:solidFill>
        </a:ln>
      </dgm:spPr>
      <dgm:t>
        <a:bodyPr/>
        <a:lstStyle/>
        <a:p>
          <a:endParaRPr lang="en-US" dirty="0"/>
        </a:p>
      </dgm:t>
    </dgm:pt>
    <dgm:pt modelId="{A6B1ED97-EF53-4BC7-8450-1A3CA572A252}" type="sibTrans" cxnId="{BB5C9EB3-B9D0-4EF3-9B2E-A0155F094F2C}">
      <dgm:prSet/>
      <dgm:spPr/>
      <dgm:t>
        <a:bodyPr/>
        <a:lstStyle/>
        <a:p>
          <a:endParaRPr lang="en-US"/>
        </a:p>
      </dgm:t>
    </dgm:pt>
    <dgm:pt modelId="{0169B99C-789D-4F1E-8F13-42E808D2519C}" type="parTrans" cxnId="{BB5C9EB3-B9D0-4EF3-9B2E-A0155F094F2C}">
      <dgm:prSet/>
      <dgm:spPr/>
      <dgm:t>
        <a:bodyPr/>
        <a:lstStyle/>
        <a:p>
          <a:endParaRPr lang="en-US"/>
        </a:p>
      </dgm:t>
    </dgm:pt>
    <dgm:pt modelId="{9DE3EB79-541D-4911-87CF-B68F89ED8A62}">
      <dgm:prSet phldrT="[Text]"/>
      <dgm:spPr/>
      <dgm:t>
        <a:bodyPr/>
        <a:lstStyle/>
        <a:p>
          <a:r>
            <a:rPr lang="en-GB" dirty="0"/>
            <a:t>Fine Element Method (FEM) to create meshes for </a:t>
          </a:r>
          <a:r>
            <a:rPr lang="en-GB" dirty="0" err="1"/>
            <a:t>gray</a:t>
          </a:r>
          <a:r>
            <a:rPr lang="en-GB" dirty="0"/>
            <a:t> matter, white matter, CSF, dura, skull, muscle, eyes, nasal cavity, scalp</a:t>
          </a:r>
          <a:endParaRPr lang="en-US" dirty="0"/>
        </a:p>
      </dgm:t>
    </dgm:pt>
    <dgm:pt modelId="{6486AE7D-BE67-4D01-8EC3-7C08AB2C2246}" type="parTrans" cxnId="{B7810B96-3974-461A-8D1C-86560627A1D8}">
      <dgm:prSet/>
      <dgm:spPr/>
      <dgm:t>
        <a:bodyPr/>
        <a:lstStyle/>
        <a:p>
          <a:endParaRPr lang="en-US"/>
        </a:p>
      </dgm:t>
    </dgm:pt>
    <dgm:pt modelId="{0DB98961-1163-4EB3-8EC1-772E655FA7A8}" type="sibTrans" cxnId="{B7810B96-3974-461A-8D1C-86560627A1D8}">
      <dgm:prSet/>
      <dgm:spPr/>
      <dgm:t>
        <a:bodyPr/>
        <a:lstStyle/>
        <a:p>
          <a:endParaRPr lang="en-US"/>
        </a:p>
      </dgm:t>
    </dgm:pt>
    <dgm:pt modelId="{26F4F929-0CD0-4A38-B4E1-E332A7DDA322}" type="pres">
      <dgm:prSet presAssocID="{4C74D03F-1106-4A18-B18F-CC98A6E1FE3B}" presName="Name0" presStyleCnt="0">
        <dgm:presLayoutVars>
          <dgm:chMax val="7"/>
          <dgm:dir/>
          <dgm:animLvl val="lvl"/>
          <dgm:resizeHandles val="exact"/>
        </dgm:presLayoutVars>
      </dgm:prSet>
      <dgm:spPr/>
    </dgm:pt>
    <dgm:pt modelId="{FE4E226E-5EBF-4F34-86FB-8D5FADCBD755}" type="pres">
      <dgm:prSet presAssocID="{EAF64C73-6748-4CAE-9E54-8B6378F23560}" presName="circle1" presStyleLbl="node1" presStyleIdx="0" presStyleCnt="3"/>
      <dgm:spPr/>
    </dgm:pt>
    <dgm:pt modelId="{6605FDD2-1B04-4A8D-A0C6-D690D96B29CD}" type="pres">
      <dgm:prSet presAssocID="{EAF64C73-6748-4CAE-9E54-8B6378F23560}" presName="space" presStyleCnt="0"/>
      <dgm:spPr/>
    </dgm:pt>
    <dgm:pt modelId="{4793FDA7-4424-42E6-8D73-5AFD6DDC4319}" type="pres">
      <dgm:prSet presAssocID="{EAF64C73-6748-4CAE-9E54-8B6378F23560}" presName="rect1" presStyleLbl="alignAcc1" presStyleIdx="0" presStyleCnt="3"/>
      <dgm:spPr/>
    </dgm:pt>
    <dgm:pt modelId="{4257C5DD-35ED-42A5-AE3D-4E7753AD75EA}" type="pres">
      <dgm:prSet presAssocID="{BDC48CC1-7E24-48CA-AEBE-B2B1D830FEE5}" presName="vertSpace2" presStyleLbl="node1" presStyleIdx="0" presStyleCnt="3"/>
      <dgm:spPr/>
    </dgm:pt>
    <dgm:pt modelId="{06688E6E-78A4-4DD5-B5A7-79DD87BE57A7}" type="pres">
      <dgm:prSet presAssocID="{BDC48CC1-7E24-48CA-AEBE-B2B1D830FEE5}" presName="circle2" presStyleLbl="node1" presStyleIdx="1" presStyleCnt="3"/>
      <dgm:spPr>
        <a:solidFill>
          <a:srgbClr val="A50021"/>
        </a:solidFill>
      </dgm:spPr>
    </dgm:pt>
    <dgm:pt modelId="{AC8E02EB-70C0-4EBB-8804-4F5978D9FB46}" type="pres">
      <dgm:prSet presAssocID="{BDC48CC1-7E24-48CA-AEBE-B2B1D830FEE5}" presName="rect2" presStyleLbl="alignAcc1" presStyleIdx="1" presStyleCnt="3"/>
      <dgm:spPr/>
    </dgm:pt>
    <dgm:pt modelId="{33219F7B-C31D-4177-9545-5F3C7C820344}" type="pres">
      <dgm:prSet presAssocID="{28819665-B415-4515-B045-C54511B1C7A6}" presName="vertSpace3" presStyleLbl="node1" presStyleIdx="1" presStyleCnt="3"/>
      <dgm:spPr/>
    </dgm:pt>
    <dgm:pt modelId="{DD7C2E8A-DFD3-4F76-9666-ED253B374509}" type="pres">
      <dgm:prSet presAssocID="{28819665-B415-4515-B045-C54511B1C7A6}" presName="circle3" presStyleLbl="node1" presStyleIdx="2" presStyleCnt="3"/>
      <dgm:spPr>
        <a:solidFill>
          <a:srgbClr val="78000A"/>
        </a:solidFill>
      </dgm:spPr>
    </dgm:pt>
    <dgm:pt modelId="{AB874F51-46B4-4547-B752-E01A3DF37C28}" type="pres">
      <dgm:prSet presAssocID="{28819665-B415-4515-B045-C54511B1C7A6}" presName="rect3" presStyleLbl="alignAcc1" presStyleIdx="2" presStyleCnt="3"/>
      <dgm:spPr/>
    </dgm:pt>
    <dgm:pt modelId="{259FC2AC-B561-4862-99CE-C2C03FC0BCE9}" type="pres">
      <dgm:prSet presAssocID="{EAF64C73-6748-4CAE-9E54-8B6378F23560}" presName="rect1ParTx" presStyleLbl="alignAcc1" presStyleIdx="2" presStyleCnt="3">
        <dgm:presLayoutVars>
          <dgm:chMax val="1"/>
          <dgm:bulletEnabled val="1"/>
        </dgm:presLayoutVars>
      </dgm:prSet>
      <dgm:spPr/>
    </dgm:pt>
    <dgm:pt modelId="{EB5142FB-6B34-4018-9A20-FDC2B26FB81D}" type="pres">
      <dgm:prSet presAssocID="{EAF64C73-6748-4CAE-9E54-8B6378F23560}" presName="rect1ChTx" presStyleLbl="alignAcc1" presStyleIdx="2" presStyleCnt="3" custScaleX="107610" custLinFactNeighborX="-5131">
        <dgm:presLayoutVars>
          <dgm:bulletEnabled val="1"/>
        </dgm:presLayoutVars>
      </dgm:prSet>
      <dgm:spPr/>
    </dgm:pt>
    <dgm:pt modelId="{47919DBB-AEEB-42D3-82C2-F4A348064923}" type="pres">
      <dgm:prSet presAssocID="{BDC48CC1-7E24-48CA-AEBE-B2B1D830FEE5}" presName="rect2ParTx" presStyleLbl="alignAcc1" presStyleIdx="2" presStyleCnt="3">
        <dgm:presLayoutVars>
          <dgm:chMax val="1"/>
          <dgm:bulletEnabled val="1"/>
        </dgm:presLayoutVars>
      </dgm:prSet>
      <dgm:spPr/>
    </dgm:pt>
    <dgm:pt modelId="{47DD8A01-22BA-4112-B05E-A805FC396E33}" type="pres">
      <dgm:prSet presAssocID="{BDC48CC1-7E24-48CA-AEBE-B2B1D830FEE5}" presName="rect2ChTx" presStyleLbl="alignAcc1" presStyleIdx="2" presStyleCnt="3" custScaleX="108632" custLinFactNeighborX="-6289">
        <dgm:presLayoutVars>
          <dgm:bulletEnabled val="1"/>
        </dgm:presLayoutVars>
      </dgm:prSet>
      <dgm:spPr/>
    </dgm:pt>
    <dgm:pt modelId="{D7D6FDA7-9BAE-4AF5-BD2D-42314BCDF4B1}" type="pres">
      <dgm:prSet presAssocID="{28819665-B415-4515-B045-C54511B1C7A6}" presName="rect3ParTx" presStyleLbl="alignAcc1" presStyleIdx="2" presStyleCnt="3">
        <dgm:presLayoutVars>
          <dgm:chMax val="1"/>
          <dgm:bulletEnabled val="1"/>
        </dgm:presLayoutVars>
      </dgm:prSet>
      <dgm:spPr/>
    </dgm:pt>
    <dgm:pt modelId="{BF7FB313-93A5-4549-8D1F-2D100ACD8193}" type="pres">
      <dgm:prSet presAssocID="{28819665-B415-4515-B045-C54511B1C7A6}" presName="rect3ChTx" presStyleLbl="alignAcc1" presStyleIdx="2" presStyleCnt="3" custScaleX="107168" custLinFactNeighborX="-6484" custLinFactNeighborY="-46">
        <dgm:presLayoutVars>
          <dgm:bulletEnabled val="1"/>
        </dgm:presLayoutVars>
      </dgm:prSet>
      <dgm:spPr/>
    </dgm:pt>
  </dgm:ptLst>
  <dgm:cxnLst>
    <dgm:cxn modelId="{C6778726-9877-4BDD-9970-D9B018051D13}" type="presOf" srcId="{28819665-B415-4515-B045-C54511B1C7A6}" destId="{D7D6FDA7-9BAE-4AF5-BD2D-42314BCDF4B1}" srcOrd="1" destOrd="0" presId="urn:microsoft.com/office/officeart/2005/8/layout/target3"/>
    <dgm:cxn modelId="{3ED1A639-9ACE-4C57-952C-5D6CCD5EEE7A}" srcId="{EAF64C73-6748-4CAE-9E54-8B6378F23560}" destId="{13B66893-8EFB-4D3E-A3D6-0BA7CDA6D136}" srcOrd="0" destOrd="0" parTransId="{B8A16168-52DC-46C2-BF38-092C6CC01955}" sibTransId="{BBF25443-6332-4ABC-9338-9CCD29006321}"/>
    <dgm:cxn modelId="{CB21AD40-9E72-4CD6-A5F2-601C61FF6608}" type="presOf" srcId="{EAF64C73-6748-4CAE-9E54-8B6378F23560}" destId="{4793FDA7-4424-42E6-8D73-5AFD6DDC4319}" srcOrd="0" destOrd="0" presId="urn:microsoft.com/office/officeart/2005/8/layout/target3"/>
    <dgm:cxn modelId="{0E719F64-EE72-4CE3-9937-B01E07607325}" type="presOf" srcId="{4C74D03F-1106-4A18-B18F-CC98A6E1FE3B}" destId="{26F4F929-0CD0-4A38-B4E1-E332A7DDA322}" srcOrd="0" destOrd="0" presId="urn:microsoft.com/office/officeart/2005/8/layout/target3"/>
    <dgm:cxn modelId="{45C5BE47-6163-42F4-B098-60466E80FC78}" srcId="{4C74D03F-1106-4A18-B18F-CC98A6E1FE3B}" destId="{EAF64C73-6748-4CAE-9E54-8B6378F23560}" srcOrd="0" destOrd="0" parTransId="{814EA9BC-BFF2-4CFC-82C6-00B71B6B3F95}" sibTransId="{54292B66-320D-41C0-A3B3-1316B7C86BE4}"/>
    <dgm:cxn modelId="{04C68768-B0D0-4D70-8D3E-FFC93642F657}" type="presOf" srcId="{A8C08884-AE62-426B-A66C-A684598E73AF}" destId="{BF7FB313-93A5-4549-8D1F-2D100ACD8193}" srcOrd="0" destOrd="0" presId="urn:microsoft.com/office/officeart/2005/8/layout/target3"/>
    <dgm:cxn modelId="{C8C25052-C4B2-4484-9218-AF36E2B32725}" type="presOf" srcId="{EAF64C73-6748-4CAE-9E54-8B6378F23560}" destId="{259FC2AC-B561-4862-99CE-C2C03FC0BCE9}" srcOrd="1" destOrd="0" presId="urn:microsoft.com/office/officeart/2005/8/layout/target3"/>
    <dgm:cxn modelId="{72123785-657B-4376-A0F2-5D18772DF6C1}" srcId="{BDC48CC1-7E24-48CA-AEBE-B2B1D830FEE5}" destId="{CBE046B4-C953-402C-BB8F-F0C864D7BD22}" srcOrd="0" destOrd="0" parTransId="{19B6D4BD-67CE-4141-86E5-FA267714C4CB}" sibTransId="{166E41AB-C90D-423A-8C7E-E4407F1899AF}"/>
    <dgm:cxn modelId="{B7810B96-3974-461A-8D1C-86560627A1D8}" srcId="{EAF64C73-6748-4CAE-9E54-8B6378F23560}" destId="{9DE3EB79-541D-4911-87CF-B68F89ED8A62}" srcOrd="1" destOrd="0" parTransId="{6486AE7D-BE67-4D01-8EC3-7C08AB2C2246}" sibTransId="{0DB98961-1163-4EB3-8EC1-772E655FA7A8}"/>
    <dgm:cxn modelId="{109454AC-91DD-4167-9712-123F4718396C}" type="presOf" srcId="{BDC48CC1-7E24-48CA-AEBE-B2B1D830FEE5}" destId="{AC8E02EB-70C0-4EBB-8804-4F5978D9FB46}" srcOrd="0" destOrd="0" presId="urn:microsoft.com/office/officeart/2005/8/layout/target3"/>
    <dgm:cxn modelId="{F01EEAB1-FD85-4211-8E83-230A14B81661}" type="presOf" srcId="{9DE3EB79-541D-4911-87CF-B68F89ED8A62}" destId="{EB5142FB-6B34-4018-9A20-FDC2B26FB81D}" srcOrd="0" destOrd="1" presId="urn:microsoft.com/office/officeart/2005/8/layout/target3"/>
    <dgm:cxn modelId="{BB5C9EB3-B9D0-4EF3-9B2E-A0155F094F2C}" srcId="{4C74D03F-1106-4A18-B18F-CC98A6E1FE3B}" destId="{BDC48CC1-7E24-48CA-AEBE-B2B1D830FEE5}" srcOrd="1" destOrd="0" parTransId="{0169B99C-789D-4F1E-8F13-42E808D2519C}" sibTransId="{A6B1ED97-EF53-4BC7-8450-1A3CA572A252}"/>
    <dgm:cxn modelId="{C9BE45B8-31B2-4112-B943-A4832061057A}" srcId="{28819665-B415-4515-B045-C54511B1C7A6}" destId="{A8C08884-AE62-426B-A66C-A684598E73AF}" srcOrd="0" destOrd="0" parTransId="{C07D4E0D-556C-430C-8F82-DBEF554D74F0}" sibTransId="{453D227E-C972-408A-8482-EDD050A5E950}"/>
    <dgm:cxn modelId="{1BDF97C3-8500-4C72-B487-27C250D91A18}" srcId="{4C74D03F-1106-4A18-B18F-CC98A6E1FE3B}" destId="{28819665-B415-4515-B045-C54511B1C7A6}" srcOrd="2" destOrd="0" parTransId="{03A49026-E1A9-46DA-A0B3-8F2F6075A929}" sibTransId="{8E105984-E491-463F-9E01-EFA284760848}"/>
    <dgm:cxn modelId="{1DA3D6D5-8717-4ACC-AFF0-9BAAC9B24DED}" type="presOf" srcId="{BDC48CC1-7E24-48CA-AEBE-B2B1D830FEE5}" destId="{47919DBB-AEEB-42D3-82C2-F4A348064923}" srcOrd="1" destOrd="0" presId="urn:microsoft.com/office/officeart/2005/8/layout/target3"/>
    <dgm:cxn modelId="{8A4AD0E2-7622-4387-8584-AA57526F9F29}" type="presOf" srcId="{13B66893-8EFB-4D3E-A3D6-0BA7CDA6D136}" destId="{EB5142FB-6B34-4018-9A20-FDC2B26FB81D}" srcOrd="0" destOrd="0" presId="urn:microsoft.com/office/officeart/2005/8/layout/target3"/>
    <dgm:cxn modelId="{A0EF22E3-4718-462A-9E19-0E52272C43FB}" type="presOf" srcId="{28819665-B415-4515-B045-C54511B1C7A6}" destId="{AB874F51-46B4-4547-B752-E01A3DF37C28}" srcOrd="0" destOrd="0" presId="urn:microsoft.com/office/officeart/2005/8/layout/target3"/>
    <dgm:cxn modelId="{48709CF2-73A1-4189-AE37-27D9909E43B2}" type="presOf" srcId="{CBE046B4-C953-402C-BB8F-F0C864D7BD22}" destId="{47DD8A01-22BA-4112-B05E-A805FC396E33}" srcOrd="0" destOrd="0" presId="urn:microsoft.com/office/officeart/2005/8/layout/target3"/>
    <dgm:cxn modelId="{177A7EFA-CA83-4D61-A4E8-DA0606CA459B}" type="presParOf" srcId="{26F4F929-0CD0-4A38-B4E1-E332A7DDA322}" destId="{FE4E226E-5EBF-4F34-86FB-8D5FADCBD755}" srcOrd="0" destOrd="0" presId="urn:microsoft.com/office/officeart/2005/8/layout/target3"/>
    <dgm:cxn modelId="{CAA79CB8-E7BC-43B0-B74A-1830C6C3C54F}" type="presParOf" srcId="{26F4F929-0CD0-4A38-B4E1-E332A7DDA322}" destId="{6605FDD2-1B04-4A8D-A0C6-D690D96B29CD}" srcOrd="1" destOrd="0" presId="urn:microsoft.com/office/officeart/2005/8/layout/target3"/>
    <dgm:cxn modelId="{AD4F8635-83CA-49D6-933A-5FB11A254BD9}" type="presParOf" srcId="{26F4F929-0CD0-4A38-B4E1-E332A7DDA322}" destId="{4793FDA7-4424-42E6-8D73-5AFD6DDC4319}" srcOrd="2" destOrd="0" presId="urn:microsoft.com/office/officeart/2005/8/layout/target3"/>
    <dgm:cxn modelId="{ECCFAFE4-D2F1-4555-B587-213868EF8F35}" type="presParOf" srcId="{26F4F929-0CD0-4A38-B4E1-E332A7DDA322}" destId="{4257C5DD-35ED-42A5-AE3D-4E7753AD75EA}" srcOrd="3" destOrd="0" presId="urn:microsoft.com/office/officeart/2005/8/layout/target3"/>
    <dgm:cxn modelId="{C90213CE-9FB1-4603-A4EC-9DFF99A44945}" type="presParOf" srcId="{26F4F929-0CD0-4A38-B4E1-E332A7DDA322}" destId="{06688E6E-78A4-4DD5-B5A7-79DD87BE57A7}" srcOrd="4" destOrd="0" presId="urn:microsoft.com/office/officeart/2005/8/layout/target3"/>
    <dgm:cxn modelId="{A45AA64A-A3C4-4940-830F-E32CCF16D53D}" type="presParOf" srcId="{26F4F929-0CD0-4A38-B4E1-E332A7DDA322}" destId="{AC8E02EB-70C0-4EBB-8804-4F5978D9FB46}" srcOrd="5" destOrd="0" presId="urn:microsoft.com/office/officeart/2005/8/layout/target3"/>
    <dgm:cxn modelId="{7055AB88-DED8-4BDD-BDB0-614DE4864DA2}" type="presParOf" srcId="{26F4F929-0CD0-4A38-B4E1-E332A7DDA322}" destId="{33219F7B-C31D-4177-9545-5F3C7C820344}" srcOrd="6" destOrd="0" presId="urn:microsoft.com/office/officeart/2005/8/layout/target3"/>
    <dgm:cxn modelId="{1AC0874C-5770-4570-8B07-FB6D86988EE6}" type="presParOf" srcId="{26F4F929-0CD0-4A38-B4E1-E332A7DDA322}" destId="{DD7C2E8A-DFD3-4F76-9666-ED253B374509}" srcOrd="7" destOrd="0" presId="urn:microsoft.com/office/officeart/2005/8/layout/target3"/>
    <dgm:cxn modelId="{C7EB11CE-9EED-492B-8E6C-B9F12F131219}" type="presParOf" srcId="{26F4F929-0CD0-4A38-B4E1-E332A7DDA322}" destId="{AB874F51-46B4-4547-B752-E01A3DF37C28}" srcOrd="8" destOrd="0" presId="urn:microsoft.com/office/officeart/2005/8/layout/target3"/>
    <dgm:cxn modelId="{00DE5337-9CEA-463A-B655-6B72535B92F5}" type="presParOf" srcId="{26F4F929-0CD0-4A38-B4E1-E332A7DDA322}" destId="{259FC2AC-B561-4862-99CE-C2C03FC0BCE9}" srcOrd="9" destOrd="0" presId="urn:microsoft.com/office/officeart/2005/8/layout/target3"/>
    <dgm:cxn modelId="{FA7354F7-4B68-4A21-A2C3-C46385AA7743}" type="presParOf" srcId="{26F4F929-0CD0-4A38-B4E1-E332A7DDA322}" destId="{EB5142FB-6B34-4018-9A20-FDC2B26FB81D}" srcOrd="10" destOrd="0" presId="urn:microsoft.com/office/officeart/2005/8/layout/target3"/>
    <dgm:cxn modelId="{91B3EA6D-FD54-40AF-BBDC-40FA7509493C}" type="presParOf" srcId="{26F4F929-0CD0-4A38-B4E1-E332A7DDA322}" destId="{47919DBB-AEEB-42D3-82C2-F4A348064923}" srcOrd="11" destOrd="0" presId="urn:microsoft.com/office/officeart/2005/8/layout/target3"/>
    <dgm:cxn modelId="{F67CED30-CD95-40B2-BAE0-55E7B50B4BEF}" type="presParOf" srcId="{26F4F929-0CD0-4A38-B4E1-E332A7DDA322}" destId="{47DD8A01-22BA-4112-B05E-A805FC396E33}" srcOrd="12" destOrd="0" presId="urn:microsoft.com/office/officeart/2005/8/layout/target3"/>
    <dgm:cxn modelId="{A8824CAD-4ADF-4449-BAD3-467AF55C8D37}" type="presParOf" srcId="{26F4F929-0CD0-4A38-B4E1-E332A7DDA322}" destId="{D7D6FDA7-9BAE-4AF5-BD2D-42314BCDF4B1}" srcOrd="13" destOrd="0" presId="urn:microsoft.com/office/officeart/2005/8/layout/target3"/>
    <dgm:cxn modelId="{43FFC851-AFE7-4DBC-92F0-E570038BF999}" type="presParOf" srcId="{26F4F929-0CD0-4A38-B4E1-E332A7DDA322}" destId="{BF7FB313-93A5-4549-8D1F-2D100ACD8193}"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46A739-C459-441C-869B-590910C8D391}" type="doc">
      <dgm:prSet loTypeId="urn:microsoft.com/office/officeart/2011/layout/RadialPictureList" loCatId="picture" qsTypeId="urn:microsoft.com/office/officeart/2005/8/quickstyle/simple1" qsCatId="simple" csTypeId="urn:microsoft.com/office/officeart/2005/8/colors/colorful1" csCatId="colorful" phldr="1"/>
      <dgm:spPr/>
      <dgm:t>
        <a:bodyPr/>
        <a:lstStyle/>
        <a:p>
          <a:endParaRPr lang="en-US"/>
        </a:p>
      </dgm:t>
    </dgm:pt>
    <dgm:pt modelId="{E38A2CFD-A8C2-4D87-90D7-D703CA7C530C}">
      <dgm:prSet phldrT="[Text]"/>
      <dgm:spPr>
        <a:xfrm>
          <a:off x="1353641" y="1135887"/>
          <a:ext cx="1778971" cy="1778812"/>
        </a:xfrm>
        <a:prstGeom prst="ellipse">
          <a:avLst/>
        </a:prstGeom>
        <a:solidFill>
          <a:schemeClr val="bg1">
            <a:lumMod val="65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Arial" panose="020B0604020202020204" pitchFamily="34" charset="0"/>
              <a:ea typeface="+mn-ea"/>
              <a:cs typeface="Arial" panose="020B0604020202020204" pitchFamily="34" charset="0"/>
            </a:rPr>
            <a:t>Preliminary Findings</a:t>
          </a:r>
        </a:p>
      </dgm:t>
    </dgm:pt>
    <dgm:pt modelId="{75FE7B2A-EBE0-42DA-820F-7CC9DCDF146C}" type="parTrans" cxnId="{8DD47D11-D69E-4BBD-80DA-84755E6544AD}">
      <dgm:prSet/>
      <dgm:spPr/>
      <dgm:t>
        <a:bodyPr/>
        <a:lstStyle/>
        <a:p>
          <a:endParaRPr lang="en-US"/>
        </a:p>
      </dgm:t>
    </dgm:pt>
    <dgm:pt modelId="{DFECB079-C684-4855-A42D-3AC2B94C7115}" type="sibTrans" cxnId="{8DD47D11-D69E-4BBD-80DA-84755E6544AD}">
      <dgm:prSet/>
      <dgm:spPr/>
      <dgm:t>
        <a:bodyPr/>
        <a:lstStyle/>
        <a:p>
          <a:endParaRPr lang="en-US"/>
        </a:p>
      </dgm:t>
    </dgm:pt>
    <dgm:pt modelId="{337E7D48-04CF-4542-A21B-0CB8081FF773}">
      <dgm:prSet phldrT="[Text]"/>
      <dgm:spPr>
        <a:xfrm>
          <a:off x="3682078" y="12191"/>
          <a:ext cx="1275991" cy="922528"/>
        </a:xfrm>
        <a:prstGeom prst="rect">
          <a:avLst/>
        </a:prstGeom>
        <a:blipFill rotWithShape="0">
          <a:blip xmlns:r="http://schemas.openxmlformats.org/officeDocument/2006/relationships" r:embed="rId1"/>
          <a:srcRect/>
          <a:stretch>
            <a:fillRect/>
          </a:stretch>
        </a:blipFill>
        <a:ln>
          <a:noFill/>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28878296-5BC5-43A1-813B-B16C1A0A3F57}" type="parTrans" cxnId="{F029E90D-1D88-4D39-BE43-906FAD0B0482}">
      <dgm:prSet/>
      <dgm:spPr/>
      <dgm:t>
        <a:bodyPr/>
        <a:lstStyle/>
        <a:p>
          <a:endParaRPr lang="en-US"/>
        </a:p>
      </dgm:t>
    </dgm:pt>
    <dgm:pt modelId="{4FA650AA-22D8-4EB6-A9C5-F500C8735FF3}" type="sibTrans" cxnId="{F029E90D-1D88-4D39-BE43-906FAD0B0482}">
      <dgm:prSet/>
      <dgm:spPr/>
      <dgm:t>
        <a:bodyPr/>
        <a:lstStyle/>
        <a:p>
          <a:endParaRPr lang="en-US"/>
        </a:p>
      </dgm:t>
    </dgm:pt>
    <dgm:pt modelId="{DF8CB905-44B5-4B82-809A-BA707B6FAD5B}">
      <dgm:prSet phldrT="[Text]"/>
      <dgm:spPr>
        <a:xfrm>
          <a:off x="4383534" y="904239"/>
          <a:ext cx="1275991" cy="922528"/>
        </a:xfrm>
        <a:prstGeom prst="rect">
          <a:avLst/>
        </a:prstGeom>
        <a:noFill/>
        <a:ln>
          <a:noFill/>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9A52727-54A4-4E2C-AF01-728E9AB95441}" type="parTrans" cxnId="{01A4F122-1515-4215-9066-DB737E6178C8}">
      <dgm:prSet/>
      <dgm:spPr/>
      <dgm:t>
        <a:bodyPr/>
        <a:lstStyle/>
        <a:p>
          <a:endParaRPr lang="en-US"/>
        </a:p>
      </dgm:t>
    </dgm:pt>
    <dgm:pt modelId="{2C0374A3-5205-4318-8CDA-892EE8D2280D}" type="sibTrans" cxnId="{01A4F122-1515-4215-9066-DB737E6178C8}">
      <dgm:prSet/>
      <dgm:spPr/>
      <dgm:t>
        <a:bodyPr/>
        <a:lstStyle/>
        <a:p>
          <a:endParaRPr lang="en-US"/>
        </a:p>
      </dgm:t>
    </dgm:pt>
    <dgm:pt modelId="{EC9937E5-DAFB-49B1-BDFD-C2D3A8A0AC61}">
      <dgm:prSet phldrT="[Text]"/>
      <dgm:spPr>
        <a:xfrm>
          <a:off x="4383534" y="2207971"/>
          <a:ext cx="1275991" cy="922528"/>
        </a:xfrm>
        <a:prstGeom prst="rect">
          <a:avLst/>
        </a:prstGeom>
        <a:noFill/>
        <a:ln>
          <a:noFill/>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B7E74F31-9EF8-4B78-8178-B9CC9C573196}" type="parTrans" cxnId="{9E139FE3-F8C4-4522-A05A-4B5FEA45F540}">
      <dgm:prSet/>
      <dgm:spPr/>
      <dgm:t>
        <a:bodyPr/>
        <a:lstStyle/>
        <a:p>
          <a:endParaRPr lang="en-US"/>
        </a:p>
      </dgm:t>
    </dgm:pt>
    <dgm:pt modelId="{1AD6B1C0-EEEB-43FB-A875-753EEF4D9BED}" type="sibTrans" cxnId="{9E139FE3-F8C4-4522-A05A-4B5FEA45F540}">
      <dgm:prSet/>
      <dgm:spPr/>
      <dgm:t>
        <a:bodyPr/>
        <a:lstStyle/>
        <a:p>
          <a:endParaRPr lang="en-US"/>
        </a:p>
      </dgm:t>
    </dgm:pt>
    <dgm:pt modelId="{249668A2-6904-4C54-A529-E0409EEE7997}">
      <dgm:prSet phldrT="[Text]"/>
      <dgm:spPr>
        <a:xfrm>
          <a:off x="3682078" y="3130499"/>
          <a:ext cx="1275991" cy="922528"/>
        </a:xfrm>
        <a:prstGeom prst="rect">
          <a:avLst/>
        </a:prstGeom>
        <a:noFill/>
        <a:ln>
          <a:noFill/>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87BEA1DC-1B46-4B99-9177-74DBE4F5C106}" type="parTrans" cxnId="{553CD83E-E49E-4C18-9EB3-CC34EC503F7A}">
      <dgm:prSet/>
      <dgm:spPr/>
      <dgm:t>
        <a:bodyPr/>
        <a:lstStyle/>
        <a:p>
          <a:endParaRPr lang="en-US"/>
        </a:p>
      </dgm:t>
    </dgm:pt>
    <dgm:pt modelId="{80935908-D3C2-4BA4-8BE5-04F7D20CB526}" type="sibTrans" cxnId="{553CD83E-E49E-4C18-9EB3-CC34EC503F7A}">
      <dgm:prSet/>
      <dgm:spPr/>
      <dgm:t>
        <a:bodyPr/>
        <a:lstStyle/>
        <a:p>
          <a:endParaRPr lang="en-US"/>
        </a:p>
      </dgm:t>
    </dgm:pt>
    <dgm:pt modelId="{F3BB665B-016F-46F9-B408-B941EFBB4600}" type="pres">
      <dgm:prSet presAssocID="{3F46A739-C459-441C-869B-590910C8D391}" presName="Name0" presStyleCnt="0">
        <dgm:presLayoutVars>
          <dgm:chMax val="1"/>
          <dgm:chPref val="1"/>
          <dgm:dir/>
          <dgm:resizeHandles/>
        </dgm:presLayoutVars>
      </dgm:prSet>
      <dgm:spPr/>
    </dgm:pt>
    <dgm:pt modelId="{3426D7FA-3071-476B-8D4B-F8B4EB2484CC}" type="pres">
      <dgm:prSet presAssocID="{E38A2CFD-A8C2-4D87-90D7-D703CA7C530C}" presName="Parent" presStyleLbl="node1" presStyleIdx="0" presStyleCnt="2">
        <dgm:presLayoutVars>
          <dgm:chMax val="4"/>
          <dgm:chPref val="3"/>
        </dgm:presLayoutVars>
      </dgm:prSet>
      <dgm:spPr/>
    </dgm:pt>
    <dgm:pt modelId="{1F28F63A-6A0D-40D0-A89B-B989A2B9C2DE}" type="pres">
      <dgm:prSet presAssocID="{337E7D48-04CF-4542-A21B-0CB8081FF773}" presName="Accent" presStyleLbl="node1" presStyleIdx="1" presStyleCnt="2"/>
      <dgm:spPr>
        <a:xfrm>
          <a:off x="436473" y="146710"/>
          <a:ext cx="3585625" cy="3737660"/>
        </a:xfrm>
        <a:prstGeom prst="blockArc">
          <a:avLst>
            <a:gd name="adj1" fmla="val 16509444"/>
            <a:gd name="adj2" fmla="val 5088054"/>
            <a:gd name="adj3" fmla="val 524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C4EA2235-388B-4B24-ADDF-0E9CE01EA0D1}" type="pres">
      <dgm:prSet presAssocID="{337E7D48-04CF-4542-A21B-0CB8081FF773}" presName="Image1" presStyleLbl="fgImgPlace1" presStyleIdx="0" presStyleCnt="4"/>
      <dgm:spPr>
        <a:xfrm>
          <a:off x="2656271" y="0"/>
          <a:ext cx="953207" cy="953008"/>
        </a:xfrm>
        <a:prstGeom prst="ellipse">
          <a:avLst/>
        </a:prstGeom>
        <a:solidFill>
          <a:srgbClr val="FFAFBE"/>
        </a:solidFill>
        <a:ln w="12700" cap="flat" cmpd="sng" algn="ctr">
          <a:solidFill>
            <a:sysClr val="window" lastClr="FFFFFF">
              <a:hueOff val="0"/>
              <a:satOff val="0"/>
              <a:lumOff val="0"/>
              <a:alphaOff val="0"/>
            </a:sysClr>
          </a:solidFill>
          <a:prstDash val="solid"/>
          <a:miter lim="800000"/>
        </a:ln>
        <a:effectLst/>
      </dgm:spPr>
    </dgm:pt>
    <dgm:pt modelId="{5B92CA8A-1210-458D-BD69-3D1405E8E4A7}" type="pres">
      <dgm:prSet presAssocID="{337E7D48-04CF-4542-A21B-0CB8081FF773}" presName="Child1" presStyleLbl="revTx" presStyleIdx="0" presStyleCnt="4" custScaleX="67952" custScaleY="67952" custLinFactNeighborX="-90324" custLinFactNeighborY="-1">
        <dgm:presLayoutVars>
          <dgm:chMax val="0"/>
          <dgm:chPref val="0"/>
          <dgm:bulletEnabled val="1"/>
        </dgm:presLayoutVars>
      </dgm:prSet>
      <dgm:spPr/>
    </dgm:pt>
    <dgm:pt modelId="{3C96E130-DC35-4053-95A2-C4C76A580B15}" type="pres">
      <dgm:prSet presAssocID="{DF8CB905-44B5-4B82-809A-BA707B6FAD5B}" presName="Image2" presStyleCnt="0"/>
      <dgm:spPr/>
    </dgm:pt>
    <dgm:pt modelId="{96548113-43AD-41F3-A54A-6454D3EC1B85}" type="pres">
      <dgm:prSet presAssocID="{DF8CB905-44B5-4B82-809A-BA707B6FAD5B}" presName="Image" presStyleLbl="fgImgPlace1" presStyleIdx="1" presStyleCnt="4"/>
      <dgm:spPr>
        <a:xfrm>
          <a:off x="3360338" y="887577"/>
          <a:ext cx="953207" cy="953008"/>
        </a:xfrm>
        <a:prstGeom prst="ellipse">
          <a:avLst/>
        </a:prstGeom>
        <a:solidFill>
          <a:srgbClr val="FF476A"/>
        </a:solidFill>
        <a:ln w="12700" cap="flat" cmpd="sng" algn="ctr">
          <a:solidFill>
            <a:sysClr val="window" lastClr="FFFFFF">
              <a:hueOff val="0"/>
              <a:satOff val="0"/>
              <a:lumOff val="0"/>
              <a:alphaOff val="0"/>
            </a:sysClr>
          </a:solidFill>
          <a:prstDash val="solid"/>
          <a:miter lim="800000"/>
        </a:ln>
        <a:effectLst/>
      </dgm:spPr>
    </dgm:pt>
    <dgm:pt modelId="{F6C73FD0-CAA7-4389-904D-F6EFA3B40D41}" type="pres">
      <dgm:prSet presAssocID="{DF8CB905-44B5-4B82-809A-BA707B6FAD5B}" presName="Child2" presStyleLbl="revTx" presStyleIdx="1" presStyleCnt="4">
        <dgm:presLayoutVars>
          <dgm:chMax val="0"/>
          <dgm:chPref val="0"/>
          <dgm:bulletEnabled val="1"/>
        </dgm:presLayoutVars>
      </dgm:prSet>
      <dgm:spPr/>
    </dgm:pt>
    <dgm:pt modelId="{8630835F-FE54-4A56-A185-F434F3EB9117}" type="pres">
      <dgm:prSet presAssocID="{EC9937E5-DAFB-49B1-BDFD-C2D3A8A0AC61}" presName="Image3" presStyleCnt="0"/>
      <dgm:spPr/>
    </dgm:pt>
    <dgm:pt modelId="{77B7EDDE-6D40-42AA-B909-B7F18EF924B7}" type="pres">
      <dgm:prSet presAssocID="{EC9937E5-DAFB-49B1-BDFD-C2D3A8A0AC61}" presName="Image" presStyleLbl="fgImgPlace1" presStyleIdx="2" presStyleCnt="4"/>
      <dgm:spPr>
        <a:xfrm>
          <a:off x="3356682" y="2192527"/>
          <a:ext cx="953207" cy="953008"/>
        </a:xfrm>
        <a:prstGeom prst="ellipse">
          <a:avLst/>
        </a:prstGeom>
        <a:solidFill>
          <a:srgbClr val="C80026"/>
        </a:solidFill>
        <a:ln w="12700" cap="flat" cmpd="sng" algn="ctr">
          <a:solidFill>
            <a:sysClr val="window" lastClr="FFFFFF">
              <a:hueOff val="0"/>
              <a:satOff val="0"/>
              <a:lumOff val="0"/>
              <a:alphaOff val="0"/>
            </a:sysClr>
          </a:solidFill>
          <a:prstDash val="solid"/>
          <a:miter lim="800000"/>
        </a:ln>
        <a:effectLst/>
      </dgm:spPr>
    </dgm:pt>
    <dgm:pt modelId="{E0E31D25-AD09-4864-8EA1-5922F629E278}" type="pres">
      <dgm:prSet presAssocID="{EC9937E5-DAFB-49B1-BDFD-C2D3A8A0AC61}" presName="Child3" presStyleLbl="revTx" presStyleIdx="2" presStyleCnt="4">
        <dgm:presLayoutVars>
          <dgm:chMax val="0"/>
          <dgm:chPref val="0"/>
          <dgm:bulletEnabled val="1"/>
        </dgm:presLayoutVars>
      </dgm:prSet>
      <dgm:spPr/>
    </dgm:pt>
    <dgm:pt modelId="{10965433-F03F-4FEB-B0AA-DBC0B7CE3EAF}" type="pres">
      <dgm:prSet presAssocID="{249668A2-6904-4C54-A529-E0409EEE7997}" presName="Image4" presStyleCnt="0"/>
      <dgm:spPr/>
    </dgm:pt>
    <dgm:pt modelId="{42E861CA-9163-4FA3-957A-E772CF505ACD}" type="pres">
      <dgm:prSet presAssocID="{249668A2-6904-4C54-A529-E0409EEE7997}" presName="Image" presStyleLbl="fgImgPlace1" presStyleIdx="3" presStyleCnt="4"/>
      <dgm:spPr>
        <a:xfrm>
          <a:off x="2656271" y="3110991"/>
          <a:ext cx="953207" cy="953008"/>
        </a:xfrm>
        <a:prstGeom prst="ellipse">
          <a:avLst/>
        </a:prstGeom>
        <a:solidFill>
          <a:srgbClr val="A50021"/>
        </a:solidFill>
        <a:ln w="12700" cap="flat" cmpd="sng" algn="ctr">
          <a:solidFill>
            <a:sysClr val="window" lastClr="FFFFFF">
              <a:hueOff val="0"/>
              <a:satOff val="0"/>
              <a:lumOff val="0"/>
              <a:alphaOff val="0"/>
            </a:sysClr>
          </a:solidFill>
          <a:prstDash val="solid"/>
          <a:miter lim="800000"/>
        </a:ln>
        <a:effectLst/>
      </dgm:spPr>
    </dgm:pt>
    <dgm:pt modelId="{EFF90F5E-0D06-4C58-ABE7-57863ECC3588}" type="pres">
      <dgm:prSet presAssocID="{249668A2-6904-4C54-A529-E0409EEE7997}" presName="Child4" presStyleLbl="revTx" presStyleIdx="3" presStyleCnt="4">
        <dgm:presLayoutVars>
          <dgm:chMax val="0"/>
          <dgm:chPref val="0"/>
          <dgm:bulletEnabled val="1"/>
        </dgm:presLayoutVars>
      </dgm:prSet>
      <dgm:spPr/>
    </dgm:pt>
  </dgm:ptLst>
  <dgm:cxnLst>
    <dgm:cxn modelId="{F029E90D-1D88-4D39-BE43-906FAD0B0482}" srcId="{E38A2CFD-A8C2-4D87-90D7-D703CA7C530C}" destId="{337E7D48-04CF-4542-A21B-0CB8081FF773}" srcOrd="0" destOrd="0" parTransId="{28878296-5BC5-43A1-813B-B16C1A0A3F57}" sibTransId="{4FA650AA-22D8-4EB6-A9C5-F500C8735FF3}"/>
    <dgm:cxn modelId="{8DD47D11-D69E-4BBD-80DA-84755E6544AD}" srcId="{3F46A739-C459-441C-869B-590910C8D391}" destId="{E38A2CFD-A8C2-4D87-90D7-D703CA7C530C}" srcOrd="0" destOrd="0" parTransId="{75FE7B2A-EBE0-42DA-820F-7CC9DCDF146C}" sibTransId="{DFECB079-C684-4855-A42D-3AC2B94C7115}"/>
    <dgm:cxn modelId="{9B486C13-C8FC-4085-B7BD-E74A364E3410}" type="presOf" srcId="{DF8CB905-44B5-4B82-809A-BA707B6FAD5B}" destId="{F6C73FD0-CAA7-4389-904D-F6EFA3B40D41}" srcOrd="0" destOrd="0" presId="urn:microsoft.com/office/officeart/2011/layout/RadialPictureList"/>
    <dgm:cxn modelId="{719AFC20-D266-4823-9012-D80D15CA7E44}" type="presOf" srcId="{E38A2CFD-A8C2-4D87-90D7-D703CA7C530C}" destId="{3426D7FA-3071-476B-8D4B-F8B4EB2484CC}" srcOrd="0" destOrd="0" presId="urn:microsoft.com/office/officeart/2011/layout/RadialPictureList"/>
    <dgm:cxn modelId="{01A4F122-1515-4215-9066-DB737E6178C8}" srcId="{E38A2CFD-A8C2-4D87-90D7-D703CA7C530C}" destId="{DF8CB905-44B5-4B82-809A-BA707B6FAD5B}" srcOrd="1" destOrd="0" parTransId="{D9A52727-54A4-4E2C-AF01-728E9AB95441}" sibTransId="{2C0374A3-5205-4318-8CDA-892EE8D2280D}"/>
    <dgm:cxn modelId="{30BE6239-A38A-4C19-A9B8-2F787845F58D}" type="presOf" srcId="{337E7D48-04CF-4542-A21B-0CB8081FF773}" destId="{5B92CA8A-1210-458D-BD69-3D1405E8E4A7}" srcOrd="0" destOrd="0" presId="urn:microsoft.com/office/officeart/2011/layout/RadialPictureList"/>
    <dgm:cxn modelId="{553CD83E-E49E-4C18-9EB3-CC34EC503F7A}" srcId="{E38A2CFD-A8C2-4D87-90D7-D703CA7C530C}" destId="{249668A2-6904-4C54-A529-E0409EEE7997}" srcOrd="3" destOrd="0" parTransId="{87BEA1DC-1B46-4B99-9177-74DBE4F5C106}" sibTransId="{80935908-D3C2-4BA4-8BE5-04F7D20CB526}"/>
    <dgm:cxn modelId="{74B3146A-C0F4-4E19-9779-F70EDC1BD828}" type="presOf" srcId="{3F46A739-C459-441C-869B-590910C8D391}" destId="{F3BB665B-016F-46F9-B408-B941EFBB4600}" srcOrd="0" destOrd="0" presId="urn:microsoft.com/office/officeart/2011/layout/RadialPictureList"/>
    <dgm:cxn modelId="{8A554C4A-9F92-4416-9DDA-A5490F76FA00}" type="presOf" srcId="{EC9937E5-DAFB-49B1-BDFD-C2D3A8A0AC61}" destId="{E0E31D25-AD09-4864-8EA1-5922F629E278}" srcOrd="0" destOrd="0" presId="urn:microsoft.com/office/officeart/2011/layout/RadialPictureList"/>
    <dgm:cxn modelId="{9E139FE3-F8C4-4522-A05A-4B5FEA45F540}" srcId="{E38A2CFD-A8C2-4D87-90D7-D703CA7C530C}" destId="{EC9937E5-DAFB-49B1-BDFD-C2D3A8A0AC61}" srcOrd="2" destOrd="0" parTransId="{B7E74F31-9EF8-4B78-8178-B9CC9C573196}" sibTransId="{1AD6B1C0-EEEB-43FB-A875-753EEF4D9BED}"/>
    <dgm:cxn modelId="{CF1E26F2-43FB-4104-AB0E-4DB90824401D}" type="presOf" srcId="{249668A2-6904-4C54-A529-E0409EEE7997}" destId="{EFF90F5E-0D06-4C58-ABE7-57863ECC3588}" srcOrd="0" destOrd="0" presId="urn:microsoft.com/office/officeart/2011/layout/RadialPictureList"/>
    <dgm:cxn modelId="{1E86F380-5E7E-4F3A-B0C3-23771B103455}" type="presParOf" srcId="{F3BB665B-016F-46F9-B408-B941EFBB4600}" destId="{3426D7FA-3071-476B-8D4B-F8B4EB2484CC}" srcOrd="0" destOrd="0" presId="urn:microsoft.com/office/officeart/2011/layout/RadialPictureList"/>
    <dgm:cxn modelId="{4B2C8E91-D5EB-4E84-9AA7-7793D0184CF4}" type="presParOf" srcId="{F3BB665B-016F-46F9-B408-B941EFBB4600}" destId="{1F28F63A-6A0D-40D0-A89B-B989A2B9C2DE}" srcOrd="1" destOrd="0" presId="urn:microsoft.com/office/officeart/2011/layout/RadialPictureList"/>
    <dgm:cxn modelId="{BA93F795-F0B7-4209-9D4A-2933C2DF07C1}" type="presParOf" srcId="{F3BB665B-016F-46F9-B408-B941EFBB4600}" destId="{C4EA2235-388B-4B24-ADDF-0E9CE01EA0D1}" srcOrd="2" destOrd="0" presId="urn:microsoft.com/office/officeart/2011/layout/RadialPictureList"/>
    <dgm:cxn modelId="{DE65A754-C404-467D-A0C0-A60F1768D796}" type="presParOf" srcId="{F3BB665B-016F-46F9-B408-B941EFBB4600}" destId="{5B92CA8A-1210-458D-BD69-3D1405E8E4A7}" srcOrd="3" destOrd="0" presId="urn:microsoft.com/office/officeart/2011/layout/RadialPictureList"/>
    <dgm:cxn modelId="{4F88687C-56B8-4BA3-88A3-4D1BD6926BE9}" type="presParOf" srcId="{F3BB665B-016F-46F9-B408-B941EFBB4600}" destId="{3C96E130-DC35-4053-95A2-C4C76A580B15}" srcOrd="4" destOrd="0" presId="urn:microsoft.com/office/officeart/2011/layout/RadialPictureList"/>
    <dgm:cxn modelId="{AEB579B0-E344-4EA8-933B-29994BAABFF7}" type="presParOf" srcId="{3C96E130-DC35-4053-95A2-C4C76A580B15}" destId="{96548113-43AD-41F3-A54A-6454D3EC1B85}" srcOrd="0" destOrd="0" presId="urn:microsoft.com/office/officeart/2011/layout/RadialPictureList"/>
    <dgm:cxn modelId="{B2DBEC3B-1D9F-435D-A8D7-55780853A122}" type="presParOf" srcId="{F3BB665B-016F-46F9-B408-B941EFBB4600}" destId="{F6C73FD0-CAA7-4389-904D-F6EFA3B40D41}" srcOrd="5" destOrd="0" presId="urn:microsoft.com/office/officeart/2011/layout/RadialPictureList"/>
    <dgm:cxn modelId="{1A42765F-E579-4469-8C77-94D74DDEFCC5}" type="presParOf" srcId="{F3BB665B-016F-46F9-B408-B941EFBB4600}" destId="{8630835F-FE54-4A56-A185-F434F3EB9117}" srcOrd="6" destOrd="0" presId="urn:microsoft.com/office/officeart/2011/layout/RadialPictureList"/>
    <dgm:cxn modelId="{559EB9AD-1189-455E-86F5-C18D7461E1C8}" type="presParOf" srcId="{8630835F-FE54-4A56-A185-F434F3EB9117}" destId="{77B7EDDE-6D40-42AA-B909-B7F18EF924B7}" srcOrd="0" destOrd="0" presId="urn:microsoft.com/office/officeart/2011/layout/RadialPictureList"/>
    <dgm:cxn modelId="{F61998C1-B315-49A3-95DF-6858743BBDCC}" type="presParOf" srcId="{F3BB665B-016F-46F9-B408-B941EFBB4600}" destId="{E0E31D25-AD09-4864-8EA1-5922F629E278}" srcOrd="7" destOrd="0" presId="urn:microsoft.com/office/officeart/2011/layout/RadialPictureList"/>
    <dgm:cxn modelId="{AE8D50FF-426A-4BE6-86F1-DF4A344BDF65}" type="presParOf" srcId="{F3BB665B-016F-46F9-B408-B941EFBB4600}" destId="{10965433-F03F-4FEB-B0AA-DBC0B7CE3EAF}" srcOrd="8" destOrd="0" presId="urn:microsoft.com/office/officeart/2011/layout/RadialPictureList"/>
    <dgm:cxn modelId="{3DFE6CEA-5DAA-4DB6-A1B0-08B08608A22E}" type="presParOf" srcId="{10965433-F03F-4FEB-B0AA-DBC0B7CE3EAF}" destId="{42E861CA-9163-4FA3-957A-E772CF505ACD}" srcOrd="0" destOrd="0" presId="urn:microsoft.com/office/officeart/2011/layout/RadialPictureList"/>
    <dgm:cxn modelId="{529B707D-4D5A-4EE7-B6BB-E08A5F34CED7}" type="presParOf" srcId="{F3BB665B-016F-46F9-B408-B941EFBB4600}" destId="{EFF90F5E-0D06-4C58-ABE7-57863ECC3588}" srcOrd="9" destOrd="0" presId="urn:microsoft.com/office/officeart/2011/layout/RadialPicture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E226E-5EBF-4F34-86FB-8D5FADCBD755}">
      <dsp:nvSpPr>
        <dsp:cNvPr id="0" name=""/>
        <dsp:cNvSpPr/>
      </dsp:nvSpPr>
      <dsp:spPr>
        <a:xfrm>
          <a:off x="-51414" y="343130"/>
          <a:ext cx="4084320" cy="4084320"/>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3FDA7-4424-42E6-8D73-5AFD6DDC4319}">
      <dsp:nvSpPr>
        <dsp:cNvPr id="0" name=""/>
        <dsp:cNvSpPr/>
      </dsp:nvSpPr>
      <dsp:spPr>
        <a:xfrm>
          <a:off x="1990745" y="343130"/>
          <a:ext cx="4765040" cy="408432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endParaRPr lang="en-US" sz="5600" kern="1200" dirty="0"/>
        </a:p>
      </dsp:txBody>
      <dsp:txXfrm>
        <a:off x="1990745" y="343130"/>
        <a:ext cx="2382520" cy="1225298"/>
      </dsp:txXfrm>
    </dsp:sp>
    <dsp:sp modelId="{06688E6E-78A4-4DD5-B5A7-79DD87BE57A7}">
      <dsp:nvSpPr>
        <dsp:cNvPr id="0" name=""/>
        <dsp:cNvSpPr/>
      </dsp:nvSpPr>
      <dsp:spPr>
        <a:xfrm>
          <a:off x="663342" y="1568429"/>
          <a:ext cx="2654805" cy="2654805"/>
        </a:xfrm>
        <a:prstGeom prst="pie">
          <a:avLst>
            <a:gd name="adj1" fmla="val 5400000"/>
            <a:gd name="adj2" fmla="val 16200000"/>
          </a:avLst>
        </a:prstGeom>
        <a:solidFill>
          <a:srgbClr val="A500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E02EB-70C0-4EBB-8804-4F5978D9FB46}">
      <dsp:nvSpPr>
        <dsp:cNvPr id="0" name=""/>
        <dsp:cNvSpPr/>
      </dsp:nvSpPr>
      <dsp:spPr>
        <a:xfrm>
          <a:off x="1990745" y="1568429"/>
          <a:ext cx="4765040" cy="2654805"/>
        </a:xfrm>
        <a:prstGeom prst="rect">
          <a:avLst/>
        </a:prstGeom>
        <a:solidFill>
          <a:schemeClr val="lt1">
            <a:alpha val="90000"/>
            <a:hueOff val="0"/>
            <a:satOff val="0"/>
            <a:lumOff val="0"/>
            <a:alphaOff val="0"/>
          </a:schemeClr>
        </a:solidFill>
        <a:ln w="12700" cap="flat" cmpd="sng" algn="ctr">
          <a:solidFill>
            <a:srgbClr val="A5002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endParaRPr lang="en-US" sz="5600" kern="1200" dirty="0"/>
        </a:p>
      </dsp:txBody>
      <dsp:txXfrm>
        <a:off x="1990745" y="1568429"/>
        <a:ext cx="2382520" cy="1225294"/>
      </dsp:txXfrm>
    </dsp:sp>
    <dsp:sp modelId="{DD7C2E8A-DFD3-4F76-9666-ED253B374509}">
      <dsp:nvSpPr>
        <dsp:cNvPr id="0" name=""/>
        <dsp:cNvSpPr/>
      </dsp:nvSpPr>
      <dsp:spPr>
        <a:xfrm>
          <a:off x="1378097" y="2793724"/>
          <a:ext cx="1225294" cy="1225294"/>
        </a:xfrm>
        <a:prstGeom prst="pie">
          <a:avLst>
            <a:gd name="adj1" fmla="val 5400000"/>
            <a:gd name="adj2" fmla="val 16200000"/>
          </a:avLst>
        </a:prstGeom>
        <a:solidFill>
          <a:srgbClr val="7800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874F51-46B4-4547-B752-E01A3DF37C28}">
      <dsp:nvSpPr>
        <dsp:cNvPr id="0" name=""/>
        <dsp:cNvSpPr/>
      </dsp:nvSpPr>
      <dsp:spPr>
        <a:xfrm>
          <a:off x="1990745" y="2793724"/>
          <a:ext cx="4765040" cy="1225294"/>
        </a:xfrm>
        <a:prstGeom prst="rect">
          <a:avLst/>
        </a:prstGeom>
        <a:solidFill>
          <a:schemeClr val="lt1">
            <a:alpha val="90000"/>
            <a:hueOff val="0"/>
            <a:satOff val="0"/>
            <a:lumOff val="0"/>
            <a:alphaOff val="0"/>
          </a:schemeClr>
        </a:solidFill>
        <a:ln w="12700" cap="flat" cmpd="sng" algn="ctr">
          <a:solidFill>
            <a:srgbClr val="78000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endParaRPr lang="en-US" sz="5600" kern="1200" dirty="0"/>
        </a:p>
      </dsp:txBody>
      <dsp:txXfrm>
        <a:off x="1990745" y="2793724"/>
        <a:ext cx="2382520" cy="1225294"/>
      </dsp:txXfrm>
    </dsp:sp>
    <dsp:sp modelId="{EB5142FB-6B34-4018-9A20-FDC2B26FB81D}">
      <dsp:nvSpPr>
        <dsp:cNvPr id="0" name=""/>
        <dsp:cNvSpPr/>
      </dsp:nvSpPr>
      <dsp:spPr>
        <a:xfrm>
          <a:off x="4160363" y="343130"/>
          <a:ext cx="2563829" cy="12252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Age-appropriate MRI templates</a:t>
          </a:r>
        </a:p>
        <a:p>
          <a:pPr marL="114300" lvl="1" indent="-114300" algn="l" defTabSz="622300">
            <a:lnSpc>
              <a:spcPct val="90000"/>
            </a:lnSpc>
            <a:spcBef>
              <a:spcPct val="0"/>
            </a:spcBef>
            <a:spcAft>
              <a:spcPct val="15000"/>
            </a:spcAft>
            <a:buChar char="•"/>
          </a:pPr>
          <a:r>
            <a:rPr lang="en-GB" sz="1400" kern="1200" dirty="0"/>
            <a:t>Fine Element Method (FEM) to create meshes for </a:t>
          </a:r>
          <a:r>
            <a:rPr lang="en-GB" sz="1400" kern="1200" dirty="0" err="1"/>
            <a:t>gray</a:t>
          </a:r>
          <a:r>
            <a:rPr lang="en-GB" sz="1400" kern="1200" dirty="0"/>
            <a:t> matter, white matter, CSF, dura, skull, muscle, eyes, nasal cavity, scalp</a:t>
          </a:r>
          <a:endParaRPr lang="en-US" sz="1400" kern="1200" dirty="0"/>
        </a:p>
      </dsp:txBody>
      <dsp:txXfrm>
        <a:off x="4160363" y="343130"/>
        <a:ext cx="2563829" cy="1225298"/>
      </dsp:txXfrm>
    </dsp:sp>
    <dsp:sp modelId="{47DD8A01-22BA-4112-B05E-A805FC396E33}">
      <dsp:nvSpPr>
        <dsp:cNvPr id="0" name=""/>
        <dsp:cNvSpPr/>
      </dsp:nvSpPr>
      <dsp:spPr>
        <a:xfrm>
          <a:off x="4120598" y="1568429"/>
          <a:ext cx="2588179" cy="122529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Geodesic Photogrammetry System (GPS) for accurate electrode locations</a:t>
          </a:r>
        </a:p>
      </dsp:txBody>
      <dsp:txXfrm>
        <a:off x="4120598" y="1568429"/>
        <a:ext cx="2588179" cy="1225294"/>
      </dsp:txXfrm>
    </dsp:sp>
    <dsp:sp modelId="{BF7FB313-93A5-4549-8D1F-2D100ACD8193}">
      <dsp:nvSpPr>
        <dsp:cNvPr id="0" name=""/>
        <dsp:cNvSpPr/>
      </dsp:nvSpPr>
      <dsp:spPr>
        <a:xfrm>
          <a:off x="4133393" y="2793160"/>
          <a:ext cx="2553299" cy="122529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Amplitude around the peak of P1, N290, and P400</a:t>
          </a:r>
        </a:p>
      </dsp:txBody>
      <dsp:txXfrm>
        <a:off x="4133393" y="2793160"/>
        <a:ext cx="2553299" cy="1225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6D7FA-3071-476B-8D4B-F8B4EB2484CC}">
      <dsp:nvSpPr>
        <dsp:cNvPr id="0" name=""/>
        <dsp:cNvSpPr/>
      </dsp:nvSpPr>
      <dsp:spPr>
        <a:xfrm>
          <a:off x="1450920" y="1233503"/>
          <a:ext cx="1931852" cy="1931679"/>
        </a:xfrm>
        <a:prstGeom prst="ellipse">
          <a:avLst/>
        </a:prstGeom>
        <a:solidFill>
          <a:schemeClr val="bg1">
            <a:lumMod val="6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Arial" panose="020B0604020202020204" pitchFamily="34" charset="0"/>
              <a:ea typeface="+mn-ea"/>
              <a:cs typeface="Arial" panose="020B0604020202020204" pitchFamily="34" charset="0"/>
            </a:rPr>
            <a:t>Preliminary Findings</a:t>
          </a:r>
        </a:p>
      </dsp:txBody>
      <dsp:txXfrm>
        <a:off x="1733833" y="1516391"/>
        <a:ext cx="1366026" cy="1365903"/>
      </dsp:txXfrm>
    </dsp:sp>
    <dsp:sp modelId="{1F28F63A-6A0D-40D0-A89B-B989A2B9C2DE}">
      <dsp:nvSpPr>
        <dsp:cNvPr id="0" name=""/>
        <dsp:cNvSpPr/>
      </dsp:nvSpPr>
      <dsp:spPr>
        <a:xfrm>
          <a:off x="454933" y="159318"/>
          <a:ext cx="3893765" cy="4058866"/>
        </a:xfrm>
        <a:prstGeom prst="blockArc">
          <a:avLst>
            <a:gd name="adj1" fmla="val 16509444"/>
            <a:gd name="adj2" fmla="val 5088054"/>
            <a:gd name="adj3" fmla="val 524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EA2235-388B-4B24-ADDF-0E9CE01EA0D1}">
      <dsp:nvSpPr>
        <dsp:cNvPr id="0" name=""/>
        <dsp:cNvSpPr/>
      </dsp:nvSpPr>
      <dsp:spPr>
        <a:xfrm>
          <a:off x="2865494" y="0"/>
          <a:ext cx="1035123" cy="1034907"/>
        </a:xfrm>
        <a:prstGeom prst="ellipse">
          <a:avLst/>
        </a:prstGeom>
        <a:solidFill>
          <a:srgbClr val="FFAFBE"/>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5B92CA8A-1210-458D-BD69-3D1405E8E4A7}">
      <dsp:nvSpPr>
        <dsp:cNvPr id="0" name=""/>
        <dsp:cNvSpPr/>
      </dsp:nvSpPr>
      <dsp:spPr>
        <a:xfrm>
          <a:off x="2949921" y="173759"/>
          <a:ext cx="941575" cy="680748"/>
        </a:xfrm>
        <a:prstGeom prst="rect">
          <a:avLst/>
        </a:prstGeom>
        <a:blipFill rotWithShape="0">
          <a:blip xmlns:r="http://schemas.openxmlformats.org/officeDocument/2006/relationships" r:embed="rId1"/>
          <a:srcRect/>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endParaRPr lang="en-US" sz="2000" kern="1200" dirty="0">
            <a:solidFill>
              <a:sysClr val="windowText" lastClr="000000">
                <a:hueOff val="0"/>
                <a:satOff val="0"/>
                <a:lumOff val="0"/>
                <a:alphaOff val="0"/>
              </a:sysClr>
            </a:solidFill>
            <a:latin typeface="Calibri" panose="020F0502020204030204"/>
            <a:ea typeface="+mn-ea"/>
            <a:cs typeface="+mn-cs"/>
          </a:endParaRPr>
        </a:p>
      </dsp:txBody>
      <dsp:txXfrm>
        <a:off x="2949921" y="173759"/>
        <a:ext cx="941575" cy="680748"/>
      </dsp:txXfrm>
    </dsp:sp>
    <dsp:sp modelId="{96548113-43AD-41F3-A54A-6454D3EC1B85}">
      <dsp:nvSpPr>
        <dsp:cNvPr id="0" name=""/>
        <dsp:cNvSpPr/>
      </dsp:nvSpPr>
      <dsp:spPr>
        <a:xfrm>
          <a:off x="3630067" y="963853"/>
          <a:ext cx="1035123" cy="1034907"/>
        </a:xfrm>
        <a:prstGeom prst="ellipse">
          <a:avLst/>
        </a:prstGeom>
        <a:solidFill>
          <a:srgbClr val="FF476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6C73FD0-CAA7-4389-904D-F6EFA3B40D41}">
      <dsp:nvSpPr>
        <dsp:cNvPr id="0" name=""/>
        <dsp:cNvSpPr/>
      </dsp:nvSpPr>
      <dsp:spPr>
        <a:xfrm>
          <a:off x="4741194" y="981948"/>
          <a:ext cx="1385647" cy="100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endParaRPr lang="en-US" sz="2000" kern="1200">
            <a:solidFill>
              <a:sysClr val="windowText" lastClr="000000">
                <a:hueOff val="0"/>
                <a:satOff val="0"/>
                <a:lumOff val="0"/>
                <a:alphaOff val="0"/>
              </a:sysClr>
            </a:solidFill>
            <a:latin typeface="Calibri" panose="020F0502020204030204"/>
            <a:ea typeface="+mn-ea"/>
            <a:cs typeface="+mn-cs"/>
          </a:endParaRPr>
        </a:p>
      </dsp:txBody>
      <dsp:txXfrm>
        <a:off x="4741194" y="981948"/>
        <a:ext cx="1385647" cy="1001807"/>
      </dsp:txXfrm>
    </dsp:sp>
    <dsp:sp modelId="{77B7EDDE-6D40-42AA-B909-B7F18EF924B7}">
      <dsp:nvSpPr>
        <dsp:cNvPr id="0" name=""/>
        <dsp:cNvSpPr/>
      </dsp:nvSpPr>
      <dsp:spPr>
        <a:xfrm>
          <a:off x="3626097" y="2380948"/>
          <a:ext cx="1035123" cy="1034907"/>
        </a:xfrm>
        <a:prstGeom prst="ellipse">
          <a:avLst/>
        </a:prstGeom>
        <a:solidFill>
          <a:srgbClr val="C80026"/>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0E31D25-AD09-4864-8EA1-5922F629E278}">
      <dsp:nvSpPr>
        <dsp:cNvPr id="0" name=""/>
        <dsp:cNvSpPr/>
      </dsp:nvSpPr>
      <dsp:spPr>
        <a:xfrm>
          <a:off x="4741194" y="2397718"/>
          <a:ext cx="1385647" cy="100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endParaRPr lang="en-US" sz="2000" kern="1200" dirty="0">
            <a:solidFill>
              <a:sysClr val="windowText" lastClr="000000">
                <a:hueOff val="0"/>
                <a:satOff val="0"/>
                <a:lumOff val="0"/>
                <a:alphaOff val="0"/>
              </a:sysClr>
            </a:solidFill>
            <a:latin typeface="Calibri" panose="020F0502020204030204"/>
            <a:ea typeface="+mn-ea"/>
            <a:cs typeface="+mn-cs"/>
          </a:endParaRPr>
        </a:p>
      </dsp:txBody>
      <dsp:txXfrm>
        <a:off x="4741194" y="2397718"/>
        <a:ext cx="1385647" cy="1001807"/>
      </dsp:txXfrm>
    </dsp:sp>
    <dsp:sp modelId="{42E861CA-9163-4FA3-957A-E772CF505ACD}">
      <dsp:nvSpPr>
        <dsp:cNvPr id="0" name=""/>
        <dsp:cNvSpPr/>
      </dsp:nvSpPr>
      <dsp:spPr>
        <a:xfrm>
          <a:off x="2865494" y="3378342"/>
          <a:ext cx="1035123" cy="1034907"/>
        </a:xfrm>
        <a:prstGeom prst="ellipse">
          <a:avLst/>
        </a:prstGeom>
        <a:solidFill>
          <a:srgbClr val="A5002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FF90F5E-0D06-4C58-ABE7-57863ECC3588}">
      <dsp:nvSpPr>
        <dsp:cNvPr id="0" name=""/>
        <dsp:cNvSpPr/>
      </dsp:nvSpPr>
      <dsp:spPr>
        <a:xfrm>
          <a:off x="3979457" y="3399526"/>
          <a:ext cx="1385647" cy="100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endParaRPr lang="en-US" sz="2000" kern="1200" dirty="0">
            <a:solidFill>
              <a:sysClr val="windowText" lastClr="000000">
                <a:hueOff val="0"/>
                <a:satOff val="0"/>
                <a:lumOff val="0"/>
                <a:alphaOff val="0"/>
              </a:sysClr>
            </a:solidFill>
            <a:latin typeface="Calibri" panose="020F0502020204030204"/>
            <a:ea typeface="+mn-ea"/>
            <a:cs typeface="+mn-cs"/>
          </a:endParaRPr>
        </a:p>
      </dsp:txBody>
      <dsp:txXfrm>
        <a:off x="3979457" y="3399526"/>
        <a:ext cx="1385647" cy="100180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71982-99C0-4C4A-B9A4-37332979E0A1}" type="datetimeFigureOut">
              <a:rPr lang="en-US" smtClean="0"/>
              <a:t>26-Jun-20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FC698-1740-459E-AE2C-F4475580D9B9}" type="slidenum">
              <a:rPr lang="en-US" smtClean="0"/>
              <a:t>‹#›</a:t>
            </a:fld>
            <a:endParaRPr lang="en-US"/>
          </a:p>
        </p:txBody>
      </p:sp>
    </p:spTree>
    <p:extLst>
      <p:ext uri="{BB962C8B-B14F-4D97-AF65-F5344CB8AC3E}">
        <p14:creationId xmlns:p14="http://schemas.microsoft.com/office/powerpoint/2010/main" val="3979962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P1 and N170 for faces vs. non-faces</a:t>
            </a:r>
          </a:p>
        </p:txBody>
      </p:sp>
      <p:sp>
        <p:nvSpPr>
          <p:cNvPr id="4" name="Slide Number Placeholder 3"/>
          <p:cNvSpPr>
            <a:spLocks noGrp="1"/>
          </p:cNvSpPr>
          <p:nvPr>
            <p:ph type="sldNum" sz="quarter" idx="5"/>
          </p:nvPr>
        </p:nvSpPr>
        <p:spPr/>
        <p:txBody>
          <a:bodyPr/>
          <a:lstStyle/>
          <a:p>
            <a:fld id="{E29FC698-1740-459E-AE2C-F4475580D9B9}" type="slidenum">
              <a:rPr lang="en-US" smtClean="0"/>
              <a:t>2</a:t>
            </a:fld>
            <a:endParaRPr lang="en-US"/>
          </a:p>
        </p:txBody>
      </p:sp>
    </p:spTree>
    <p:extLst>
      <p:ext uri="{BB962C8B-B14F-4D97-AF65-F5344CB8AC3E}">
        <p14:creationId xmlns:p14="http://schemas.microsoft.com/office/powerpoint/2010/main" val="133111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N170 for intact faces vs. both intact houses and scrambled faces</a:t>
            </a:r>
          </a:p>
        </p:txBody>
      </p:sp>
      <p:sp>
        <p:nvSpPr>
          <p:cNvPr id="4" name="Slide Number Placeholder 3"/>
          <p:cNvSpPr>
            <a:spLocks noGrp="1"/>
          </p:cNvSpPr>
          <p:nvPr>
            <p:ph type="sldNum" sz="quarter" idx="5"/>
          </p:nvPr>
        </p:nvSpPr>
        <p:spPr/>
        <p:txBody>
          <a:bodyPr/>
          <a:lstStyle/>
          <a:p>
            <a:fld id="{E29FC698-1740-459E-AE2C-F4475580D9B9}" type="slidenum">
              <a:rPr lang="en-US" smtClean="0"/>
              <a:t>3</a:t>
            </a:fld>
            <a:endParaRPr lang="en-US"/>
          </a:p>
        </p:txBody>
      </p:sp>
    </p:spTree>
    <p:extLst>
      <p:ext uri="{BB962C8B-B14F-4D97-AF65-F5344CB8AC3E}">
        <p14:creationId xmlns:p14="http://schemas.microsoft.com/office/powerpoint/2010/main" val="181052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Functional responses to face in both N290 and P400 + their sources</a:t>
            </a:r>
          </a:p>
          <a:p>
            <a:endParaRPr lang="en-US" dirty="0"/>
          </a:p>
        </p:txBody>
      </p:sp>
      <p:sp>
        <p:nvSpPr>
          <p:cNvPr id="4" name="Slide Number Placeholder 3"/>
          <p:cNvSpPr>
            <a:spLocks noGrp="1"/>
          </p:cNvSpPr>
          <p:nvPr>
            <p:ph type="sldNum" sz="quarter" idx="5"/>
          </p:nvPr>
        </p:nvSpPr>
        <p:spPr/>
        <p:txBody>
          <a:bodyPr/>
          <a:lstStyle/>
          <a:p>
            <a:fld id="{E29FC698-1740-459E-AE2C-F4475580D9B9}" type="slidenum">
              <a:rPr lang="en-US" smtClean="0"/>
              <a:t>4</a:t>
            </a:fld>
            <a:endParaRPr lang="en-US"/>
          </a:p>
        </p:txBody>
      </p:sp>
    </p:spTree>
    <p:extLst>
      <p:ext uri="{BB962C8B-B14F-4D97-AF65-F5344CB8AC3E}">
        <p14:creationId xmlns:p14="http://schemas.microsoft.com/office/powerpoint/2010/main" val="196212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N290 intact vs scrambled faces at 3 months</a:t>
            </a:r>
          </a:p>
        </p:txBody>
      </p:sp>
      <p:sp>
        <p:nvSpPr>
          <p:cNvPr id="4" name="Slide Number Placeholder 3"/>
          <p:cNvSpPr>
            <a:spLocks noGrp="1"/>
          </p:cNvSpPr>
          <p:nvPr>
            <p:ph type="sldNum" sz="quarter" idx="5"/>
          </p:nvPr>
        </p:nvSpPr>
        <p:spPr/>
        <p:txBody>
          <a:bodyPr/>
          <a:lstStyle/>
          <a:p>
            <a:fld id="{E29FC698-1740-459E-AE2C-F4475580D9B9}" type="slidenum">
              <a:rPr lang="en-US" smtClean="0"/>
              <a:t>5</a:t>
            </a:fld>
            <a:endParaRPr lang="en-US"/>
          </a:p>
        </p:txBody>
      </p:sp>
    </p:spTree>
    <p:extLst>
      <p:ext uri="{BB962C8B-B14F-4D97-AF65-F5344CB8AC3E}">
        <p14:creationId xmlns:p14="http://schemas.microsoft.com/office/powerpoint/2010/main" val="4124931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90F43C-C4C1-487B-8677-1E984D9D136D}" type="datetimeFigureOut">
              <a:rPr lang="en-US" smtClean="0"/>
              <a:t>26-Jun-20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3FCA6-4975-4C21-BA36-5410C18482DB}" type="slidenum">
              <a:rPr lang="en-US" smtClean="0"/>
              <a:t>‹#›</a:t>
            </a:fld>
            <a:endParaRPr lang="en-US"/>
          </a:p>
        </p:txBody>
      </p:sp>
    </p:spTree>
    <p:extLst>
      <p:ext uri="{BB962C8B-B14F-4D97-AF65-F5344CB8AC3E}">
        <p14:creationId xmlns:p14="http://schemas.microsoft.com/office/powerpoint/2010/main" val="190404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90F43C-C4C1-487B-8677-1E984D9D136D}" type="datetimeFigureOut">
              <a:rPr lang="en-US" smtClean="0"/>
              <a:t>26-Jun-20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3FCA6-4975-4C21-BA36-5410C18482DB}" type="slidenum">
              <a:rPr lang="en-US" smtClean="0"/>
              <a:t>‹#›</a:t>
            </a:fld>
            <a:endParaRPr lang="en-US"/>
          </a:p>
        </p:txBody>
      </p:sp>
    </p:spTree>
    <p:extLst>
      <p:ext uri="{BB962C8B-B14F-4D97-AF65-F5344CB8AC3E}">
        <p14:creationId xmlns:p14="http://schemas.microsoft.com/office/powerpoint/2010/main" val="2620423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90F43C-C4C1-487B-8677-1E984D9D136D}" type="datetimeFigureOut">
              <a:rPr lang="en-US" smtClean="0"/>
              <a:t>26-Jun-20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3FCA6-4975-4C21-BA36-5410C18482DB}" type="slidenum">
              <a:rPr lang="en-US" smtClean="0"/>
              <a:t>‹#›</a:t>
            </a:fld>
            <a:endParaRPr lang="en-US"/>
          </a:p>
        </p:txBody>
      </p:sp>
    </p:spTree>
    <p:extLst>
      <p:ext uri="{BB962C8B-B14F-4D97-AF65-F5344CB8AC3E}">
        <p14:creationId xmlns:p14="http://schemas.microsoft.com/office/powerpoint/2010/main" val="302886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65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90F43C-C4C1-487B-8677-1E984D9D136D}" type="datetimeFigureOut">
              <a:rPr lang="en-US" smtClean="0"/>
              <a:t>26-Jun-20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3FCA6-4975-4C21-BA36-5410C18482DB}" type="slidenum">
              <a:rPr lang="en-US" smtClean="0"/>
              <a:t>‹#›</a:t>
            </a:fld>
            <a:endParaRPr lang="en-US"/>
          </a:p>
        </p:txBody>
      </p:sp>
    </p:spTree>
    <p:extLst>
      <p:ext uri="{BB962C8B-B14F-4D97-AF65-F5344CB8AC3E}">
        <p14:creationId xmlns:p14="http://schemas.microsoft.com/office/powerpoint/2010/main" val="2389383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90F43C-C4C1-487B-8677-1E984D9D136D}" type="datetimeFigureOut">
              <a:rPr lang="en-US" smtClean="0"/>
              <a:t>26-Jun-20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3FCA6-4975-4C21-BA36-5410C18482DB}" type="slidenum">
              <a:rPr lang="en-US" smtClean="0"/>
              <a:t>‹#›</a:t>
            </a:fld>
            <a:endParaRPr lang="en-US"/>
          </a:p>
        </p:txBody>
      </p:sp>
    </p:spTree>
    <p:extLst>
      <p:ext uri="{BB962C8B-B14F-4D97-AF65-F5344CB8AC3E}">
        <p14:creationId xmlns:p14="http://schemas.microsoft.com/office/powerpoint/2010/main" val="3589597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90F43C-C4C1-487B-8677-1E984D9D136D}" type="datetimeFigureOut">
              <a:rPr lang="en-US" smtClean="0"/>
              <a:t>26-Jun-20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3FCA6-4975-4C21-BA36-5410C18482DB}" type="slidenum">
              <a:rPr lang="en-US" smtClean="0"/>
              <a:t>‹#›</a:t>
            </a:fld>
            <a:endParaRPr lang="en-US"/>
          </a:p>
        </p:txBody>
      </p:sp>
    </p:spTree>
    <p:extLst>
      <p:ext uri="{BB962C8B-B14F-4D97-AF65-F5344CB8AC3E}">
        <p14:creationId xmlns:p14="http://schemas.microsoft.com/office/powerpoint/2010/main" val="312835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90F43C-C4C1-487B-8677-1E984D9D136D}" type="datetimeFigureOut">
              <a:rPr lang="en-US" smtClean="0"/>
              <a:t>26-Jun-20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23FCA6-4975-4C21-BA36-5410C18482DB}" type="slidenum">
              <a:rPr lang="en-US" smtClean="0"/>
              <a:t>‹#›</a:t>
            </a:fld>
            <a:endParaRPr lang="en-US"/>
          </a:p>
        </p:txBody>
      </p:sp>
    </p:spTree>
    <p:extLst>
      <p:ext uri="{BB962C8B-B14F-4D97-AF65-F5344CB8AC3E}">
        <p14:creationId xmlns:p14="http://schemas.microsoft.com/office/powerpoint/2010/main" val="3599450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90F43C-C4C1-487B-8677-1E984D9D136D}" type="datetimeFigureOut">
              <a:rPr lang="en-US" smtClean="0"/>
              <a:t>26-Jun-20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23FCA6-4975-4C21-BA36-5410C18482DB}" type="slidenum">
              <a:rPr lang="en-US" smtClean="0"/>
              <a:t>‹#›</a:t>
            </a:fld>
            <a:endParaRPr lang="en-US"/>
          </a:p>
        </p:txBody>
      </p:sp>
    </p:spTree>
    <p:extLst>
      <p:ext uri="{BB962C8B-B14F-4D97-AF65-F5344CB8AC3E}">
        <p14:creationId xmlns:p14="http://schemas.microsoft.com/office/powerpoint/2010/main" val="766294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90F43C-C4C1-487B-8677-1E984D9D136D}" type="datetimeFigureOut">
              <a:rPr lang="en-US" smtClean="0"/>
              <a:t>26-Jun-20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23FCA6-4975-4C21-BA36-5410C18482DB}" type="slidenum">
              <a:rPr lang="en-US" smtClean="0"/>
              <a:t>‹#›</a:t>
            </a:fld>
            <a:endParaRPr lang="en-US"/>
          </a:p>
        </p:txBody>
      </p:sp>
    </p:spTree>
    <p:extLst>
      <p:ext uri="{BB962C8B-B14F-4D97-AF65-F5344CB8AC3E}">
        <p14:creationId xmlns:p14="http://schemas.microsoft.com/office/powerpoint/2010/main" val="32956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90F43C-C4C1-487B-8677-1E984D9D136D}" type="datetimeFigureOut">
              <a:rPr lang="en-US" smtClean="0"/>
              <a:t>26-Jun-20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3FCA6-4975-4C21-BA36-5410C18482DB}" type="slidenum">
              <a:rPr lang="en-US" smtClean="0"/>
              <a:t>‹#›</a:t>
            </a:fld>
            <a:endParaRPr lang="en-US"/>
          </a:p>
        </p:txBody>
      </p:sp>
    </p:spTree>
    <p:extLst>
      <p:ext uri="{BB962C8B-B14F-4D97-AF65-F5344CB8AC3E}">
        <p14:creationId xmlns:p14="http://schemas.microsoft.com/office/powerpoint/2010/main" val="108875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90F43C-C4C1-487B-8677-1E984D9D136D}" type="datetimeFigureOut">
              <a:rPr lang="en-US" smtClean="0"/>
              <a:t>26-Jun-20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3FCA6-4975-4C21-BA36-5410C18482DB}" type="slidenum">
              <a:rPr lang="en-US" smtClean="0"/>
              <a:t>‹#›</a:t>
            </a:fld>
            <a:endParaRPr lang="en-US"/>
          </a:p>
        </p:txBody>
      </p:sp>
    </p:spTree>
    <p:extLst>
      <p:ext uri="{BB962C8B-B14F-4D97-AF65-F5344CB8AC3E}">
        <p14:creationId xmlns:p14="http://schemas.microsoft.com/office/powerpoint/2010/main" val="2085353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0F43C-C4C1-487B-8677-1E984D9D136D}" type="datetimeFigureOut">
              <a:rPr lang="en-US" smtClean="0"/>
              <a:t>26-Jun-20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23FCA6-4975-4C21-BA36-5410C18482DB}" type="slidenum">
              <a:rPr lang="en-US" smtClean="0"/>
              <a:t>‹#›</a:t>
            </a:fld>
            <a:endParaRPr lang="en-US"/>
          </a:p>
        </p:txBody>
      </p:sp>
    </p:spTree>
    <p:extLst>
      <p:ext uri="{BB962C8B-B14F-4D97-AF65-F5344CB8AC3E}">
        <p14:creationId xmlns:p14="http://schemas.microsoft.com/office/powerpoint/2010/main" val="2057193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infantlab.sc.edu/" TargetMode="Externa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diagramLayout" Target="../diagrams/layout2.xml"/><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11" Type="http://schemas.openxmlformats.org/officeDocument/2006/relationships/image" Target="../media/image64.png"/><Relationship Id="rId5" Type="http://schemas.openxmlformats.org/officeDocument/2006/relationships/diagramColors" Target="../diagrams/colors2.xml"/><Relationship Id="rId10" Type="http://schemas.openxmlformats.org/officeDocument/2006/relationships/image" Target="../media/image63.svg"/><Relationship Id="rId4" Type="http://schemas.openxmlformats.org/officeDocument/2006/relationships/diagramQuickStyle" Target="../diagrams/quickStyle2.xml"/><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6.png"/><Relationship Id="rId4" Type="http://schemas.openxmlformats.org/officeDocument/2006/relationships/hyperlink" Target="https://infantlab.sc.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D529F88-3A06-4E41-B3DA-2A6500C28A76}"/>
              </a:ext>
            </a:extLst>
          </p:cNvPr>
          <p:cNvCxnSpPr>
            <a:cxnSpLocks/>
          </p:cNvCxnSpPr>
          <p:nvPr/>
        </p:nvCxnSpPr>
        <p:spPr>
          <a:xfrm>
            <a:off x="4572000" y="581889"/>
            <a:ext cx="0" cy="568671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3442DA7-F62A-44D8-B227-20F01424BD97}"/>
              </a:ext>
            </a:extLst>
          </p:cNvPr>
          <p:cNvSpPr txBox="1"/>
          <p:nvPr/>
        </p:nvSpPr>
        <p:spPr>
          <a:xfrm>
            <a:off x="4771278" y="689583"/>
            <a:ext cx="4169522" cy="923330"/>
          </a:xfrm>
          <a:prstGeom prst="rect">
            <a:avLst/>
          </a:prstGeom>
          <a:noFill/>
        </p:spPr>
        <p:txBody>
          <a:bodyPr wrap="square" rtlCol="0">
            <a:spAutoFit/>
          </a:bodyPr>
          <a:lstStyle/>
          <a:p>
            <a:r>
              <a:rPr lang="en-GB" b="1" dirty="0">
                <a:solidFill>
                  <a:schemeClr val="bg1">
                    <a:lumMod val="85000"/>
                  </a:schemeClr>
                </a:solidFill>
                <a:latin typeface="Arial" panose="020B0604020202020204" pitchFamily="34" charset="0"/>
                <a:cs typeface="Arial" panose="020B0604020202020204" pitchFamily="34" charset="0"/>
              </a:rPr>
              <a:t>THE ROLE OF LOW-LEVEL VISUAL CUES ON THE NEURAL RESPONSES TO FACES IN INFANTS</a:t>
            </a:r>
          </a:p>
        </p:txBody>
      </p:sp>
      <p:cxnSp>
        <p:nvCxnSpPr>
          <p:cNvPr id="48" name="Straight Connector 47">
            <a:extLst>
              <a:ext uri="{FF2B5EF4-FFF2-40B4-BE49-F238E27FC236}">
                <a16:creationId xmlns:a16="http://schemas.microsoft.com/office/drawing/2014/main" id="{E1C530FC-17E5-4464-8BC5-AA72474ED867}"/>
              </a:ext>
            </a:extLst>
          </p:cNvPr>
          <p:cNvCxnSpPr>
            <a:cxnSpLocks/>
            <a:endCxn id="20" idx="4"/>
          </p:cNvCxnSpPr>
          <p:nvPr/>
        </p:nvCxnSpPr>
        <p:spPr>
          <a:xfrm flipH="1">
            <a:off x="6025785" y="2043891"/>
            <a:ext cx="10178" cy="379317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431F813-F4AE-4DAC-84A9-DFCDFD3C9101}"/>
              </a:ext>
            </a:extLst>
          </p:cNvPr>
          <p:cNvGrpSpPr/>
          <p:nvPr/>
        </p:nvGrpSpPr>
        <p:grpSpPr>
          <a:xfrm>
            <a:off x="5900516" y="1798033"/>
            <a:ext cx="1569913" cy="1422796"/>
            <a:chOff x="903475" y="1670308"/>
            <a:chExt cx="1569913" cy="1422796"/>
          </a:xfrm>
        </p:grpSpPr>
        <p:sp>
          <p:nvSpPr>
            <p:cNvPr id="37" name="Oval 36">
              <a:extLst>
                <a:ext uri="{FF2B5EF4-FFF2-40B4-BE49-F238E27FC236}">
                  <a16:creationId xmlns:a16="http://schemas.microsoft.com/office/drawing/2014/main" id="{72D0CF35-AE8F-4BFC-AB40-FE18E8EEB8F2}"/>
                </a:ext>
              </a:extLst>
            </p:cNvPr>
            <p:cNvSpPr/>
            <p:nvPr/>
          </p:nvSpPr>
          <p:spPr>
            <a:xfrm>
              <a:off x="903475"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38" name="Chord 37">
              <a:extLst>
                <a:ext uri="{FF2B5EF4-FFF2-40B4-BE49-F238E27FC236}">
                  <a16:creationId xmlns:a16="http://schemas.microsoft.com/office/drawing/2014/main" id="{575D3FB3-9C0E-4051-B3A2-85B2E1994C3C}"/>
                </a:ext>
              </a:extLst>
            </p:cNvPr>
            <p:cNvSpPr/>
            <p:nvPr/>
          </p:nvSpPr>
          <p:spPr>
            <a:xfrm>
              <a:off x="930793" y="1697625"/>
              <a:ext cx="218541" cy="218541"/>
            </a:xfrm>
            <a:prstGeom prst="chord">
              <a:avLst>
                <a:gd name="adj1" fmla="val 2508618"/>
                <a:gd name="adj2" fmla="val 8291382"/>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9" name="Freeform: Shape 38">
              <a:extLst>
                <a:ext uri="{FF2B5EF4-FFF2-40B4-BE49-F238E27FC236}">
                  <a16:creationId xmlns:a16="http://schemas.microsoft.com/office/drawing/2014/main" id="{7A7CC5F0-CA9E-41AD-9DED-E3F5C5E48289}"/>
                </a:ext>
              </a:extLst>
            </p:cNvPr>
            <p:cNvSpPr/>
            <p:nvPr/>
          </p:nvSpPr>
          <p:spPr>
            <a:xfrm>
              <a:off x="1372108" y="1943485"/>
              <a:ext cx="1101280" cy="1149619"/>
            </a:xfrm>
            <a:custGeom>
              <a:avLst/>
              <a:gdLst>
                <a:gd name="connsiteX0" fmla="*/ 0 w 808148"/>
                <a:gd name="connsiteY0" fmla="*/ 0 h 1149619"/>
                <a:gd name="connsiteX1" fmla="*/ 808148 w 808148"/>
                <a:gd name="connsiteY1" fmla="*/ 0 h 1149619"/>
                <a:gd name="connsiteX2" fmla="*/ 808148 w 808148"/>
                <a:gd name="connsiteY2" fmla="*/ 1149619 h 1149619"/>
                <a:gd name="connsiteX3" fmla="*/ 0 w 808148"/>
                <a:gd name="connsiteY3" fmla="*/ 1149619 h 1149619"/>
                <a:gd name="connsiteX4" fmla="*/ 0 w 808148"/>
                <a:gd name="connsiteY4" fmla="*/ 0 h 1149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1149619">
                  <a:moveTo>
                    <a:pt x="0" y="0"/>
                  </a:moveTo>
                  <a:lnTo>
                    <a:pt x="808148" y="0"/>
                  </a:lnTo>
                  <a:lnTo>
                    <a:pt x="808148" y="1149619"/>
                  </a:lnTo>
                  <a:lnTo>
                    <a:pt x="0" y="11496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t" anchorCtr="0">
              <a:noAutofit/>
            </a:bodyPr>
            <a:lstStyle/>
            <a:p>
              <a:pPr defTabSz="488950">
                <a:lnSpc>
                  <a:spcPct val="90000"/>
                </a:lnSpc>
                <a:spcBef>
                  <a:spcPct val="0"/>
                </a:spcBef>
                <a:spcAft>
                  <a:spcPct val="35000"/>
                </a:spcAft>
              </a:pPr>
              <a:r>
                <a:rPr lang="en-US" sz="1200" kern="1200" dirty="0">
                  <a:solidFill>
                    <a:schemeClr val="bg1">
                      <a:lumMod val="85000"/>
                    </a:schemeClr>
                  </a:solidFill>
                  <a:latin typeface="Arial" panose="020B0604020202020204" pitchFamily="34" charset="0"/>
                  <a:cs typeface="Arial" panose="020B0604020202020204" pitchFamily="34" charset="0"/>
                </a:rPr>
                <a:t>Background</a:t>
              </a:r>
            </a:p>
            <a:p>
              <a:pPr defTabSz="488950">
                <a:lnSpc>
                  <a:spcPct val="90000"/>
                </a:lnSpc>
                <a:spcBef>
                  <a:spcPct val="0"/>
                </a:spcBef>
                <a:spcAft>
                  <a:spcPct val="35000"/>
                </a:spcAft>
              </a:pPr>
              <a:r>
                <a:rPr lang="en-US" sz="1200" kern="1200" dirty="0">
                  <a:solidFill>
                    <a:schemeClr val="bg1">
                      <a:lumMod val="85000"/>
                    </a:schemeClr>
                  </a:solidFill>
                  <a:latin typeface="Arial" panose="020B0604020202020204" pitchFamily="34" charset="0"/>
                  <a:cs typeface="Arial" panose="020B0604020202020204" pitchFamily="34" charset="0"/>
                </a:rPr>
                <a:t>Aims</a:t>
              </a:r>
            </a:p>
          </p:txBody>
        </p:sp>
        <p:sp>
          <p:nvSpPr>
            <p:cNvPr id="40" name="Freeform: Shape 39">
              <a:extLst>
                <a:ext uri="{FF2B5EF4-FFF2-40B4-BE49-F238E27FC236}">
                  <a16:creationId xmlns:a16="http://schemas.microsoft.com/office/drawing/2014/main" id="{CFA25C30-B99C-496F-AC7D-B37F6435C768}"/>
                </a:ext>
              </a:extLst>
            </p:cNvPr>
            <p:cNvSpPr/>
            <p:nvPr/>
          </p:nvSpPr>
          <p:spPr>
            <a:xfrm>
              <a:off x="1233563" y="1670308"/>
              <a:ext cx="1167720" cy="301633"/>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1400" b="1" kern="1200" dirty="0">
                  <a:solidFill>
                    <a:schemeClr val="bg1">
                      <a:lumMod val="85000"/>
                    </a:schemeClr>
                  </a:solidFill>
                  <a:latin typeface="Arial" panose="020B0604020202020204" pitchFamily="34" charset="0"/>
                  <a:cs typeface="Arial" panose="020B0604020202020204" pitchFamily="34" charset="0"/>
                </a:rPr>
                <a:t>Introduction</a:t>
              </a:r>
            </a:p>
          </p:txBody>
        </p:sp>
      </p:grpSp>
      <p:grpSp>
        <p:nvGrpSpPr>
          <p:cNvPr id="15" name="Group 14">
            <a:extLst>
              <a:ext uri="{FF2B5EF4-FFF2-40B4-BE49-F238E27FC236}">
                <a16:creationId xmlns:a16="http://schemas.microsoft.com/office/drawing/2014/main" id="{9FF083E0-722A-4691-94ED-7D85C63992D0}"/>
              </a:ext>
            </a:extLst>
          </p:cNvPr>
          <p:cNvGrpSpPr/>
          <p:nvPr/>
        </p:nvGrpSpPr>
        <p:grpSpPr>
          <a:xfrm>
            <a:off x="5903199" y="2646019"/>
            <a:ext cx="2001340" cy="1422796"/>
            <a:chOff x="2098624" y="1670308"/>
            <a:chExt cx="2001340" cy="1422796"/>
          </a:xfrm>
        </p:grpSpPr>
        <p:sp>
          <p:nvSpPr>
            <p:cNvPr id="33" name="Oval 32">
              <a:extLst>
                <a:ext uri="{FF2B5EF4-FFF2-40B4-BE49-F238E27FC236}">
                  <a16:creationId xmlns:a16="http://schemas.microsoft.com/office/drawing/2014/main" id="{8C1F75AD-3FB4-44FD-8688-D3CB097CBF05}"/>
                </a:ext>
              </a:extLst>
            </p:cNvPr>
            <p:cNvSpPr/>
            <p:nvPr/>
          </p:nvSpPr>
          <p:spPr>
            <a:xfrm>
              <a:off x="2098624"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34" name="Chord 33">
              <a:extLst>
                <a:ext uri="{FF2B5EF4-FFF2-40B4-BE49-F238E27FC236}">
                  <a16:creationId xmlns:a16="http://schemas.microsoft.com/office/drawing/2014/main" id="{C0C0D0E6-9C38-4BCF-A780-506577F00DF7}"/>
                </a:ext>
              </a:extLst>
            </p:cNvPr>
            <p:cNvSpPr/>
            <p:nvPr/>
          </p:nvSpPr>
          <p:spPr>
            <a:xfrm>
              <a:off x="2125942" y="1697625"/>
              <a:ext cx="218541" cy="218541"/>
            </a:xfrm>
            <a:prstGeom prst="chord">
              <a:avLst>
                <a:gd name="adj1" fmla="val 1168272"/>
                <a:gd name="adj2" fmla="val 9631728"/>
              </a:avLst>
            </a:prstGeom>
            <a:gradFill rotWithShape="0">
              <a:gsLst>
                <a:gs pos="0">
                  <a:srgbClr val="FFAFBE"/>
                </a:gs>
                <a:gs pos="50000">
                  <a:srgbClr val="FFAFBE"/>
                </a:gs>
                <a:gs pos="100000">
                  <a:srgbClr val="FFAFBE"/>
                </a:gs>
              </a:gsLst>
            </a:gradFill>
          </p:spPr>
          <p:style>
            <a:lnRef idx="1">
              <a:schemeClr val="accent3">
                <a:hueOff val="542120"/>
                <a:satOff val="20000"/>
                <a:lumOff val="-2941"/>
                <a:alphaOff val="0"/>
              </a:schemeClr>
            </a:lnRef>
            <a:fillRef idx="3">
              <a:scrgbClr r="0" g="0" b="0"/>
            </a:fillRef>
            <a:effectRef idx="2">
              <a:schemeClr val="accent3">
                <a:hueOff val="542120"/>
                <a:satOff val="20000"/>
                <a:lumOff val="-2941"/>
                <a:alphaOff val="0"/>
              </a:schemeClr>
            </a:effectRef>
            <a:fontRef idx="minor">
              <a:schemeClr val="lt1"/>
            </a:fontRef>
          </p:style>
        </p:sp>
        <p:sp>
          <p:nvSpPr>
            <p:cNvPr id="35" name="Freeform: Shape 34">
              <a:extLst>
                <a:ext uri="{FF2B5EF4-FFF2-40B4-BE49-F238E27FC236}">
                  <a16:creationId xmlns:a16="http://schemas.microsoft.com/office/drawing/2014/main" id="{236E49B7-6118-451A-8BD1-5351AF26ED04}"/>
                </a:ext>
              </a:extLst>
            </p:cNvPr>
            <p:cNvSpPr/>
            <p:nvPr/>
          </p:nvSpPr>
          <p:spPr>
            <a:xfrm>
              <a:off x="2544145" y="1943485"/>
              <a:ext cx="1555819" cy="1149619"/>
            </a:xfrm>
            <a:custGeom>
              <a:avLst/>
              <a:gdLst>
                <a:gd name="connsiteX0" fmla="*/ 0 w 808148"/>
                <a:gd name="connsiteY0" fmla="*/ 0 h 1149619"/>
                <a:gd name="connsiteX1" fmla="*/ 808148 w 808148"/>
                <a:gd name="connsiteY1" fmla="*/ 0 h 1149619"/>
                <a:gd name="connsiteX2" fmla="*/ 808148 w 808148"/>
                <a:gd name="connsiteY2" fmla="*/ 1149619 h 1149619"/>
                <a:gd name="connsiteX3" fmla="*/ 0 w 808148"/>
                <a:gd name="connsiteY3" fmla="*/ 1149619 h 1149619"/>
                <a:gd name="connsiteX4" fmla="*/ 0 w 808148"/>
                <a:gd name="connsiteY4" fmla="*/ 0 h 1149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1149619">
                  <a:moveTo>
                    <a:pt x="0" y="0"/>
                  </a:moveTo>
                  <a:lnTo>
                    <a:pt x="808148" y="0"/>
                  </a:lnTo>
                  <a:lnTo>
                    <a:pt x="808148" y="1149619"/>
                  </a:lnTo>
                  <a:lnTo>
                    <a:pt x="0" y="11496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t" anchorCtr="0">
              <a:noAutofit/>
            </a:bodyPr>
            <a:lstStyle/>
            <a:p>
              <a:pPr marL="0" lvl="0" indent="0" algn="l" defTabSz="488950">
                <a:lnSpc>
                  <a:spcPct val="90000"/>
                </a:lnSpc>
                <a:spcBef>
                  <a:spcPct val="0"/>
                </a:spcBef>
                <a:spcAft>
                  <a:spcPct val="35000"/>
                </a:spcAft>
                <a:buNone/>
              </a:pPr>
              <a:r>
                <a:rPr lang="en-US" sz="1200" kern="1200" dirty="0">
                  <a:solidFill>
                    <a:schemeClr val="bg1">
                      <a:lumMod val="85000"/>
                    </a:schemeClr>
                  </a:solidFill>
                  <a:latin typeface="Arial" panose="020B0604020202020204" pitchFamily="34" charset="0"/>
                  <a:cs typeface="Arial" panose="020B0604020202020204" pitchFamily="34" charset="0"/>
                </a:rPr>
                <a:t>Sample</a:t>
              </a:r>
            </a:p>
            <a:p>
              <a:pPr marL="0" lvl="0" indent="0" algn="l" defTabSz="488950">
                <a:lnSpc>
                  <a:spcPct val="90000"/>
                </a:lnSpc>
                <a:spcBef>
                  <a:spcPct val="0"/>
                </a:spcBef>
                <a:spcAft>
                  <a:spcPct val="35000"/>
                </a:spcAft>
                <a:buNone/>
              </a:pPr>
              <a:r>
                <a:rPr lang="en-US" sz="1200" kern="1200" dirty="0">
                  <a:solidFill>
                    <a:schemeClr val="bg1">
                      <a:lumMod val="85000"/>
                    </a:schemeClr>
                  </a:solidFill>
                  <a:latin typeface="Arial" panose="020B0604020202020204" pitchFamily="34" charset="0"/>
                  <a:cs typeface="Arial" panose="020B0604020202020204" pitchFamily="34" charset="0"/>
                </a:rPr>
                <a:t>Stimuli and Procedure</a:t>
              </a:r>
            </a:p>
          </p:txBody>
        </p:sp>
        <p:sp>
          <p:nvSpPr>
            <p:cNvPr id="36" name="Freeform: Shape 35">
              <a:extLst>
                <a:ext uri="{FF2B5EF4-FFF2-40B4-BE49-F238E27FC236}">
                  <a16:creationId xmlns:a16="http://schemas.microsoft.com/office/drawing/2014/main" id="{4F162DC1-57F8-4482-8417-711509D542CC}"/>
                </a:ext>
              </a:extLst>
            </p:cNvPr>
            <p:cNvSpPr/>
            <p:nvPr/>
          </p:nvSpPr>
          <p:spPr>
            <a:xfrm>
              <a:off x="2428713" y="1670308"/>
              <a:ext cx="808148" cy="273177"/>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1400" b="1" kern="1200" dirty="0">
                  <a:solidFill>
                    <a:schemeClr val="bg1">
                      <a:lumMod val="85000"/>
                    </a:schemeClr>
                  </a:solidFill>
                  <a:latin typeface="Arial" panose="020B0604020202020204" pitchFamily="34" charset="0"/>
                  <a:cs typeface="Arial" panose="020B0604020202020204" pitchFamily="34" charset="0"/>
                </a:rPr>
                <a:t>Method</a:t>
              </a:r>
            </a:p>
          </p:txBody>
        </p:sp>
      </p:grpSp>
      <p:grpSp>
        <p:nvGrpSpPr>
          <p:cNvPr id="16" name="Group 15">
            <a:extLst>
              <a:ext uri="{FF2B5EF4-FFF2-40B4-BE49-F238E27FC236}">
                <a16:creationId xmlns:a16="http://schemas.microsoft.com/office/drawing/2014/main" id="{34C20DD0-75F2-41C1-B964-E295500959BE}"/>
              </a:ext>
            </a:extLst>
          </p:cNvPr>
          <p:cNvGrpSpPr/>
          <p:nvPr/>
        </p:nvGrpSpPr>
        <p:grpSpPr>
          <a:xfrm>
            <a:off x="5901458" y="3494006"/>
            <a:ext cx="1650734" cy="1422795"/>
            <a:chOff x="3293774" y="1670308"/>
            <a:chExt cx="1650734" cy="1422795"/>
          </a:xfrm>
        </p:grpSpPr>
        <p:sp>
          <p:nvSpPr>
            <p:cNvPr id="29" name="Oval 28">
              <a:extLst>
                <a:ext uri="{FF2B5EF4-FFF2-40B4-BE49-F238E27FC236}">
                  <a16:creationId xmlns:a16="http://schemas.microsoft.com/office/drawing/2014/main" id="{F0510AAD-E708-4545-8F82-5EB558195313}"/>
                </a:ext>
              </a:extLst>
            </p:cNvPr>
            <p:cNvSpPr/>
            <p:nvPr/>
          </p:nvSpPr>
          <p:spPr>
            <a:xfrm>
              <a:off x="3293774"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30" name="Chord 29">
              <a:extLst>
                <a:ext uri="{FF2B5EF4-FFF2-40B4-BE49-F238E27FC236}">
                  <a16:creationId xmlns:a16="http://schemas.microsoft.com/office/drawing/2014/main" id="{C7B96C18-02EC-4F56-9A64-0B5034C47A3C}"/>
                </a:ext>
              </a:extLst>
            </p:cNvPr>
            <p:cNvSpPr/>
            <p:nvPr/>
          </p:nvSpPr>
          <p:spPr>
            <a:xfrm>
              <a:off x="3321091" y="1697625"/>
              <a:ext cx="218541" cy="218541"/>
            </a:xfrm>
            <a:prstGeom prst="chord">
              <a:avLst>
                <a:gd name="adj1" fmla="val 0"/>
                <a:gd name="adj2" fmla="val 10800000"/>
              </a:avLst>
            </a:prstGeom>
            <a:gradFill rotWithShape="0">
              <a:gsLst>
                <a:gs pos="0">
                  <a:srgbClr val="FF476A"/>
                </a:gs>
                <a:gs pos="50000">
                  <a:srgbClr val="FF476A"/>
                </a:gs>
                <a:gs pos="100000">
                  <a:srgbClr val="FF476A"/>
                </a:gs>
              </a:gsLst>
            </a:gradFill>
          </p:spPr>
          <p:style>
            <a:lnRef idx="1">
              <a:schemeClr val="accent3">
                <a:hueOff val="1084240"/>
                <a:satOff val="40000"/>
                <a:lumOff val="-5882"/>
                <a:alphaOff val="0"/>
              </a:schemeClr>
            </a:lnRef>
            <a:fillRef idx="3">
              <a:scrgbClr r="0" g="0" b="0"/>
            </a:fillRef>
            <a:effectRef idx="2">
              <a:schemeClr val="accent3">
                <a:hueOff val="1084240"/>
                <a:satOff val="40000"/>
                <a:lumOff val="-5882"/>
                <a:alphaOff val="0"/>
              </a:schemeClr>
            </a:effectRef>
            <a:fontRef idx="minor">
              <a:schemeClr val="lt1"/>
            </a:fontRef>
          </p:style>
        </p:sp>
        <p:sp>
          <p:nvSpPr>
            <p:cNvPr id="31" name="Freeform: Shape 30">
              <a:extLst>
                <a:ext uri="{FF2B5EF4-FFF2-40B4-BE49-F238E27FC236}">
                  <a16:creationId xmlns:a16="http://schemas.microsoft.com/office/drawing/2014/main" id="{0E8DE504-C3E3-4408-B31E-44913AF74111}"/>
                </a:ext>
              </a:extLst>
            </p:cNvPr>
            <p:cNvSpPr/>
            <p:nvPr/>
          </p:nvSpPr>
          <p:spPr>
            <a:xfrm>
              <a:off x="3726275" y="1943484"/>
              <a:ext cx="1218233" cy="1149619"/>
            </a:xfrm>
            <a:custGeom>
              <a:avLst/>
              <a:gdLst>
                <a:gd name="connsiteX0" fmla="*/ 0 w 808148"/>
                <a:gd name="connsiteY0" fmla="*/ 0 h 1149619"/>
                <a:gd name="connsiteX1" fmla="*/ 808148 w 808148"/>
                <a:gd name="connsiteY1" fmla="*/ 0 h 1149619"/>
                <a:gd name="connsiteX2" fmla="*/ 808148 w 808148"/>
                <a:gd name="connsiteY2" fmla="*/ 1149619 h 1149619"/>
                <a:gd name="connsiteX3" fmla="*/ 0 w 808148"/>
                <a:gd name="connsiteY3" fmla="*/ 1149619 h 1149619"/>
                <a:gd name="connsiteX4" fmla="*/ 0 w 808148"/>
                <a:gd name="connsiteY4" fmla="*/ 0 h 1149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1149619">
                  <a:moveTo>
                    <a:pt x="0" y="0"/>
                  </a:moveTo>
                  <a:lnTo>
                    <a:pt x="808148" y="0"/>
                  </a:lnTo>
                  <a:lnTo>
                    <a:pt x="808148" y="1149619"/>
                  </a:lnTo>
                  <a:lnTo>
                    <a:pt x="0" y="11496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t" anchorCtr="0">
              <a:noAutofit/>
            </a:bodyPr>
            <a:lstStyle/>
            <a:p>
              <a:pPr marL="0" lvl="0" indent="0" algn="l" defTabSz="488950">
                <a:lnSpc>
                  <a:spcPct val="90000"/>
                </a:lnSpc>
                <a:spcBef>
                  <a:spcPct val="0"/>
                </a:spcBef>
                <a:spcAft>
                  <a:spcPct val="35000"/>
                </a:spcAft>
                <a:buNone/>
              </a:pPr>
              <a:r>
                <a:rPr lang="en-US" sz="1100" kern="1200" dirty="0">
                  <a:solidFill>
                    <a:schemeClr val="bg1">
                      <a:lumMod val="85000"/>
                    </a:schemeClr>
                  </a:solidFill>
                  <a:latin typeface="Arial" panose="020B0604020202020204" pitchFamily="34" charset="0"/>
                  <a:cs typeface="Arial" panose="020B0604020202020204" pitchFamily="34" charset="0"/>
                </a:rPr>
                <a:t>P1</a:t>
              </a:r>
            </a:p>
            <a:p>
              <a:pPr marL="0" lvl="0" indent="0" algn="l" defTabSz="488950">
                <a:lnSpc>
                  <a:spcPct val="90000"/>
                </a:lnSpc>
                <a:spcBef>
                  <a:spcPct val="0"/>
                </a:spcBef>
                <a:spcAft>
                  <a:spcPct val="35000"/>
                </a:spcAft>
                <a:buNone/>
              </a:pPr>
              <a:r>
                <a:rPr lang="en-US" sz="1100" kern="1200" dirty="0">
                  <a:solidFill>
                    <a:schemeClr val="bg1">
                      <a:lumMod val="85000"/>
                    </a:schemeClr>
                  </a:solidFill>
                  <a:latin typeface="Arial" panose="020B0604020202020204" pitchFamily="34" charset="0"/>
                  <a:cs typeface="Arial" panose="020B0604020202020204" pitchFamily="34" charset="0"/>
                </a:rPr>
                <a:t>N290</a:t>
              </a:r>
            </a:p>
            <a:p>
              <a:pPr marL="0" lvl="0" indent="0" algn="l" defTabSz="488950">
                <a:lnSpc>
                  <a:spcPct val="90000"/>
                </a:lnSpc>
                <a:spcBef>
                  <a:spcPct val="0"/>
                </a:spcBef>
                <a:spcAft>
                  <a:spcPct val="35000"/>
                </a:spcAft>
                <a:buNone/>
              </a:pPr>
              <a:r>
                <a:rPr lang="en-US" sz="1100" kern="1200" dirty="0">
                  <a:solidFill>
                    <a:schemeClr val="bg1">
                      <a:lumMod val="85000"/>
                    </a:schemeClr>
                  </a:solidFill>
                  <a:latin typeface="Arial" panose="020B0604020202020204" pitchFamily="34" charset="0"/>
                  <a:cs typeface="Arial" panose="020B0604020202020204" pitchFamily="34" charset="0"/>
                </a:rPr>
                <a:t>P400</a:t>
              </a:r>
            </a:p>
            <a:p>
              <a:pPr marL="0" lvl="0" indent="0" algn="l" defTabSz="488950">
                <a:lnSpc>
                  <a:spcPct val="90000"/>
                </a:lnSpc>
                <a:spcBef>
                  <a:spcPct val="0"/>
                </a:spcBef>
                <a:spcAft>
                  <a:spcPct val="35000"/>
                </a:spcAft>
                <a:buNone/>
              </a:pPr>
              <a:r>
                <a:rPr lang="en-US" sz="1100" dirty="0">
                  <a:solidFill>
                    <a:schemeClr val="bg1">
                      <a:lumMod val="85000"/>
                    </a:schemeClr>
                  </a:solidFill>
                  <a:latin typeface="Arial" panose="020B0604020202020204" pitchFamily="34" charset="0"/>
                  <a:cs typeface="Arial" panose="020B0604020202020204" pitchFamily="34" charset="0"/>
                </a:rPr>
                <a:t>Source analysis</a:t>
              </a:r>
              <a:endParaRPr lang="en-US" sz="1100" kern="1200" dirty="0">
                <a:solidFill>
                  <a:schemeClr val="bg1">
                    <a:lumMod val="85000"/>
                  </a:schemeClr>
                </a:solidFill>
                <a:latin typeface="Arial" panose="020B0604020202020204" pitchFamily="34" charset="0"/>
                <a:cs typeface="Arial" panose="020B0604020202020204" pitchFamily="34" charset="0"/>
              </a:endParaRPr>
            </a:p>
          </p:txBody>
        </p:sp>
        <p:sp>
          <p:nvSpPr>
            <p:cNvPr id="32" name="Freeform: Shape 31">
              <a:extLst>
                <a:ext uri="{FF2B5EF4-FFF2-40B4-BE49-F238E27FC236}">
                  <a16:creationId xmlns:a16="http://schemas.microsoft.com/office/drawing/2014/main" id="{859C2C28-A1FC-424D-8AF2-3F0DB8B299AF}"/>
                </a:ext>
              </a:extLst>
            </p:cNvPr>
            <p:cNvSpPr/>
            <p:nvPr/>
          </p:nvSpPr>
          <p:spPr>
            <a:xfrm>
              <a:off x="3623862" y="1670308"/>
              <a:ext cx="808148" cy="273177"/>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1400" b="1" kern="1200" dirty="0">
                  <a:solidFill>
                    <a:schemeClr val="bg1">
                      <a:lumMod val="85000"/>
                    </a:schemeClr>
                  </a:solidFill>
                  <a:latin typeface="Arial" panose="020B0604020202020204" pitchFamily="34" charset="0"/>
                  <a:cs typeface="Arial" panose="020B0604020202020204" pitchFamily="34" charset="0"/>
                </a:rPr>
                <a:t>Results</a:t>
              </a:r>
            </a:p>
          </p:txBody>
        </p:sp>
      </p:grpSp>
      <p:grpSp>
        <p:nvGrpSpPr>
          <p:cNvPr id="17" name="Group 16">
            <a:extLst>
              <a:ext uri="{FF2B5EF4-FFF2-40B4-BE49-F238E27FC236}">
                <a16:creationId xmlns:a16="http://schemas.microsoft.com/office/drawing/2014/main" id="{2B30E716-A9AD-418F-8BB5-F5666A195CDF}"/>
              </a:ext>
            </a:extLst>
          </p:cNvPr>
          <p:cNvGrpSpPr/>
          <p:nvPr/>
        </p:nvGrpSpPr>
        <p:grpSpPr>
          <a:xfrm>
            <a:off x="5901067" y="4691761"/>
            <a:ext cx="1469549" cy="273177"/>
            <a:chOff x="4488923" y="1670308"/>
            <a:chExt cx="1469549" cy="273177"/>
          </a:xfrm>
        </p:grpSpPr>
        <p:sp>
          <p:nvSpPr>
            <p:cNvPr id="26" name="Oval 25">
              <a:extLst>
                <a:ext uri="{FF2B5EF4-FFF2-40B4-BE49-F238E27FC236}">
                  <a16:creationId xmlns:a16="http://schemas.microsoft.com/office/drawing/2014/main" id="{0A102D05-B7B6-4558-AF5F-5ED276AAE6D1}"/>
                </a:ext>
              </a:extLst>
            </p:cNvPr>
            <p:cNvSpPr/>
            <p:nvPr/>
          </p:nvSpPr>
          <p:spPr>
            <a:xfrm>
              <a:off x="4488923"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27" name="Chord 26">
              <a:extLst>
                <a:ext uri="{FF2B5EF4-FFF2-40B4-BE49-F238E27FC236}">
                  <a16:creationId xmlns:a16="http://schemas.microsoft.com/office/drawing/2014/main" id="{3B9D6CFD-8B65-4727-B819-E07F03979039}"/>
                </a:ext>
              </a:extLst>
            </p:cNvPr>
            <p:cNvSpPr/>
            <p:nvPr/>
          </p:nvSpPr>
          <p:spPr>
            <a:xfrm>
              <a:off x="4516241" y="1697625"/>
              <a:ext cx="218541" cy="218541"/>
            </a:xfrm>
            <a:prstGeom prst="chord">
              <a:avLst>
                <a:gd name="adj1" fmla="val 20431728"/>
                <a:gd name="adj2" fmla="val 11968272"/>
              </a:avLst>
            </a:prstGeom>
            <a:gradFill rotWithShape="0">
              <a:gsLst>
                <a:gs pos="0">
                  <a:srgbClr val="F2002E"/>
                </a:gs>
                <a:gs pos="50000">
                  <a:srgbClr val="F2002E"/>
                </a:gs>
                <a:gs pos="100000">
                  <a:srgbClr val="F2002E"/>
                </a:gs>
              </a:gsLst>
            </a:gradFill>
          </p:spPr>
          <p:style>
            <a:lnRef idx="1">
              <a:schemeClr val="accent3">
                <a:hueOff val="1626359"/>
                <a:satOff val="60000"/>
                <a:lumOff val="-8824"/>
                <a:alphaOff val="0"/>
              </a:schemeClr>
            </a:lnRef>
            <a:fillRef idx="3">
              <a:scrgbClr r="0" g="0" b="0"/>
            </a:fillRef>
            <a:effectRef idx="2">
              <a:schemeClr val="accent3">
                <a:hueOff val="1626359"/>
                <a:satOff val="60000"/>
                <a:lumOff val="-8824"/>
                <a:alphaOff val="0"/>
              </a:schemeClr>
            </a:effectRef>
            <a:fontRef idx="minor">
              <a:schemeClr val="lt1"/>
            </a:fontRef>
          </p:style>
        </p:sp>
        <p:sp>
          <p:nvSpPr>
            <p:cNvPr id="28" name="Freeform: Shape 27">
              <a:extLst>
                <a:ext uri="{FF2B5EF4-FFF2-40B4-BE49-F238E27FC236}">
                  <a16:creationId xmlns:a16="http://schemas.microsoft.com/office/drawing/2014/main" id="{52AA4069-064C-4FE9-96EF-E5223888ED9B}"/>
                </a:ext>
              </a:extLst>
            </p:cNvPr>
            <p:cNvSpPr/>
            <p:nvPr/>
          </p:nvSpPr>
          <p:spPr>
            <a:xfrm>
              <a:off x="4819012" y="1670309"/>
              <a:ext cx="1139460" cy="273176"/>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1400" b="1" kern="1200" dirty="0">
                  <a:solidFill>
                    <a:schemeClr val="bg1">
                      <a:lumMod val="85000"/>
                    </a:schemeClr>
                  </a:solidFill>
                  <a:latin typeface="Arial" panose="020B0604020202020204" pitchFamily="34" charset="0"/>
                  <a:cs typeface="Arial" panose="020B0604020202020204" pitchFamily="34" charset="0"/>
                </a:rPr>
                <a:t>Conclusion</a:t>
              </a:r>
            </a:p>
          </p:txBody>
        </p:sp>
      </p:grpSp>
      <p:grpSp>
        <p:nvGrpSpPr>
          <p:cNvPr id="19" name="Group 18">
            <a:extLst>
              <a:ext uri="{FF2B5EF4-FFF2-40B4-BE49-F238E27FC236}">
                <a16:creationId xmlns:a16="http://schemas.microsoft.com/office/drawing/2014/main" id="{94BEAD4D-5791-4453-860C-0DDF0C6217E5}"/>
              </a:ext>
            </a:extLst>
          </p:cNvPr>
          <p:cNvGrpSpPr/>
          <p:nvPr/>
        </p:nvGrpSpPr>
        <p:grpSpPr>
          <a:xfrm>
            <a:off x="5889196" y="5425347"/>
            <a:ext cx="2070813" cy="416032"/>
            <a:chOff x="6879222" y="1531768"/>
            <a:chExt cx="2070813" cy="416032"/>
          </a:xfrm>
        </p:grpSpPr>
        <p:sp>
          <p:nvSpPr>
            <p:cNvPr id="20" name="Oval 19">
              <a:extLst>
                <a:ext uri="{FF2B5EF4-FFF2-40B4-BE49-F238E27FC236}">
                  <a16:creationId xmlns:a16="http://schemas.microsoft.com/office/drawing/2014/main" id="{5FE707A3-DD66-4058-86EB-32144F5C8E95}"/>
                </a:ext>
              </a:extLst>
            </p:cNvPr>
            <p:cNvSpPr/>
            <p:nvPr/>
          </p:nvSpPr>
          <p:spPr>
            <a:xfrm>
              <a:off x="6879222"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21" name="Chord 20">
              <a:extLst>
                <a:ext uri="{FF2B5EF4-FFF2-40B4-BE49-F238E27FC236}">
                  <a16:creationId xmlns:a16="http://schemas.microsoft.com/office/drawing/2014/main" id="{873B54FA-4F61-44DE-A682-B1244D4C4D2C}"/>
                </a:ext>
              </a:extLst>
            </p:cNvPr>
            <p:cNvSpPr/>
            <p:nvPr/>
          </p:nvSpPr>
          <p:spPr>
            <a:xfrm>
              <a:off x="6906539" y="1697625"/>
              <a:ext cx="218541" cy="218541"/>
            </a:xfrm>
            <a:prstGeom prst="chord">
              <a:avLst>
                <a:gd name="adj1" fmla="val 16200000"/>
                <a:gd name="adj2" fmla="val 16200000"/>
              </a:avLst>
            </a:prstGeom>
            <a:gradFill rotWithShape="0">
              <a:gsLst>
                <a:gs pos="91850">
                  <a:srgbClr val="B12900"/>
                </a:gs>
                <a:gs pos="0">
                  <a:srgbClr val="A50021"/>
                </a:gs>
                <a:gs pos="50000">
                  <a:srgbClr val="A50021"/>
                </a:gs>
                <a:gs pos="100000">
                  <a:srgbClr val="A50021"/>
                </a:gs>
              </a:gsLst>
            </a:gradFill>
          </p:spPr>
          <p:style>
            <a:lnRef idx="1">
              <a:schemeClr val="accent3">
                <a:hueOff val="2710599"/>
                <a:satOff val="100000"/>
                <a:lumOff val="-14706"/>
                <a:alphaOff val="0"/>
              </a:schemeClr>
            </a:lnRef>
            <a:fillRef idx="3">
              <a:scrgbClr r="0" g="0" b="0"/>
            </a:fillRef>
            <a:effectRef idx="2">
              <a:schemeClr val="accent3">
                <a:hueOff val="2710599"/>
                <a:satOff val="100000"/>
                <a:lumOff val="-14706"/>
                <a:alphaOff val="0"/>
              </a:schemeClr>
            </a:effectRef>
            <a:fontRef idx="minor">
              <a:schemeClr val="lt1"/>
            </a:fontRef>
          </p:style>
        </p:sp>
        <p:sp>
          <p:nvSpPr>
            <p:cNvPr id="22" name="Freeform: Shape 21">
              <a:extLst>
                <a:ext uri="{FF2B5EF4-FFF2-40B4-BE49-F238E27FC236}">
                  <a16:creationId xmlns:a16="http://schemas.microsoft.com/office/drawing/2014/main" id="{A5AAE79C-1072-4D44-B86F-E99065491D91}"/>
                </a:ext>
              </a:extLst>
            </p:cNvPr>
            <p:cNvSpPr/>
            <p:nvPr/>
          </p:nvSpPr>
          <p:spPr>
            <a:xfrm>
              <a:off x="7209310" y="1531768"/>
              <a:ext cx="1740725" cy="416032"/>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1400" b="1" kern="1200" dirty="0">
                  <a:solidFill>
                    <a:schemeClr val="bg1">
                      <a:lumMod val="85000"/>
                    </a:schemeClr>
                  </a:solidFill>
                  <a:latin typeface="Arial" panose="020B0604020202020204" pitchFamily="34" charset="0"/>
                  <a:cs typeface="Arial" panose="020B0604020202020204" pitchFamily="34" charset="0"/>
                </a:rPr>
                <a:t>Contacts</a:t>
              </a:r>
            </a:p>
          </p:txBody>
        </p:sp>
      </p:grpSp>
      <p:grpSp>
        <p:nvGrpSpPr>
          <p:cNvPr id="46" name="Group 45">
            <a:extLst>
              <a:ext uri="{FF2B5EF4-FFF2-40B4-BE49-F238E27FC236}">
                <a16:creationId xmlns:a16="http://schemas.microsoft.com/office/drawing/2014/main" id="{9F56CB07-3C36-4258-9B5E-A3D91EE9C325}"/>
              </a:ext>
            </a:extLst>
          </p:cNvPr>
          <p:cNvGrpSpPr/>
          <p:nvPr/>
        </p:nvGrpSpPr>
        <p:grpSpPr>
          <a:xfrm>
            <a:off x="1311579" y="1283853"/>
            <a:ext cx="2355254" cy="4589326"/>
            <a:chOff x="1311579" y="1283853"/>
            <a:chExt cx="2355254" cy="4589326"/>
          </a:xfrm>
        </p:grpSpPr>
        <p:grpSp>
          <p:nvGrpSpPr>
            <p:cNvPr id="7" name="Group 6">
              <a:extLst>
                <a:ext uri="{FF2B5EF4-FFF2-40B4-BE49-F238E27FC236}">
                  <a16:creationId xmlns:a16="http://schemas.microsoft.com/office/drawing/2014/main" id="{ECB3E64A-9C8A-47E2-B2A2-5E6D5B3DC108}"/>
                </a:ext>
              </a:extLst>
            </p:cNvPr>
            <p:cNvGrpSpPr/>
            <p:nvPr/>
          </p:nvGrpSpPr>
          <p:grpSpPr>
            <a:xfrm>
              <a:off x="1311579" y="2980079"/>
              <a:ext cx="2355254" cy="2893100"/>
              <a:chOff x="1228452" y="3146332"/>
              <a:chExt cx="2355254" cy="2893100"/>
            </a:xfrm>
          </p:grpSpPr>
          <p:sp>
            <p:nvSpPr>
              <p:cNvPr id="8" name="TextBox 7">
                <a:extLst>
                  <a:ext uri="{FF2B5EF4-FFF2-40B4-BE49-F238E27FC236}">
                    <a16:creationId xmlns:a16="http://schemas.microsoft.com/office/drawing/2014/main" id="{B28DEC0C-C139-46D6-8C79-9D23051AB75A}"/>
                  </a:ext>
                </a:extLst>
              </p:cNvPr>
              <p:cNvSpPr txBox="1"/>
              <p:nvPr/>
            </p:nvSpPr>
            <p:spPr>
              <a:xfrm>
                <a:off x="1228452" y="3146332"/>
                <a:ext cx="2355254" cy="2893100"/>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Stefania Conte</a:t>
                </a:r>
                <a:r>
                  <a:rPr lang="en-US" sz="1400" dirty="0">
                    <a:solidFill>
                      <a:schemeClr val="bg1">
                        <a:lumMod val="75000"/>
                      </a:schemeClr>
                    </a:solidFill>
                    <a:latin typeface="Arial" panose="020B0604020202020204" pitchFamily="34" charset="0"/>
                    <a:cs typeface="Arial" panose="020B0604020202020204" pitchFamily="34" charset="0"/>
                  </a:rPr>
                  <a:t>, PhD</a:t>
                </a:r>
              </a:p>
              <a:p>
                <a:r>
                  <a:rPr lang="en-US" sz="1400" dirty="0">
                    <a:solidFill>
                      <a:schemeClr val="bg1">
                        <a:lumMod val="75000"/>
                      </a:schemeClr>
                    </a:solidFill>
                    <a:latin typeface="Arial" panose="020B0604020202020204" pitchFamily="34" charset="0"/>
                    <a:cs typeface="Arial" panose="020B0604020202020204" pitchFamily="34" charset="0"/>
                  </a:rPr>
                  <a:t>Postdoctoral Fellow</a:t>
                </a:r>
              </a:p>
              <a:p>
                <a:endParaRPr lang="en-US" sz="1400" dirty="0">
                  <a:solidFill>
                    <a:schemeClr val="bg1">
                      <a:lumMod val="75000"/>
                    </a:schemeClr>
                  </a:solidFill>
                  <a:latin typeface="Arial" panose="020B0604020202020204" pitchFamily="34" charset="0"/>
                  <a:cs typeface="Arial" panose="020B0604020202020204" pitchFamily="34" charset="0"/>
                </a:endParaRPr>
              </a:p>
              <a:p>
                <a:endParaRPr lang="en-US" sz="1400" dirty="0">
                  <a:solidFill>
                    <a:schemeClr val="bg1">
                      <a:lumMod val="75000"/>
                    </a:schemeClr>
                  </a:solidFill>
                  <a:latin typeface="Arial" panose="020B0604020202020204" pitchFamily="34" charset="0"/>
                  <a:cs typeface="Arial" panose="020B0604020202020204" pitchFamily="34" charset="0"/>
                </a:endParaRPr>
              </a:p>
              <a:p>
                <a:endParaRPr lang="en-US" sz="1400" dirty="0">
                  <a:solidFill>
                    <a:schemeClr val="bg1">
                      <a:lumMod val="75000"/>
                    </a:schemeClr>
                  </a:solidFill>
                  <a:latin typeface="Arial" panose="020B0604020202020204" pitchFamily="34" charset="0"/>
                  <a:cs typeface="Arial" panose="020B0604020202020204" pitchFamily="34" charset="0"/>
                </a:endParaRPr>
              </a:p>
              <a:p>
                <a:endParaRPr lang="en-US" sz="1400" dirty="0">
                  <a:solidFill>
                    <a:schemeClr val="bg1">
                      <a:lumMod val="75000"/>
                    </a:schemeClr>
                  </a:solidFill>
                  <a:latin typeface="Arial" panose="020B0604020202020204" pitchFamily="34" charset="0"/>
                  <a:cs typeface="Arial" panose="020B0604020202020204" pitchFamily="34" charset="0"/>
                </a:endParaRPr>
              </a:p>
              <a:p>
                <a:endParaRPr lang="en-US" sz="1400" dirty="0">
                  <a:solidFill>
                    <a:schemeClr val="bg1">
                      <a:lumMod val="75000"/>
                    </a:schemeClr>
                  </a:solidFill>
                  <a:latin typeface="Arial" panose="020B0604020202020204" pitchFamily="34" charset="0"/>
                  <a:cs typeface="Arial" panose="020B0604020202020204" pitchFamily="34" charset="0"/>
                </a:endParaRPr>
              </a:p>
              <a:p>
                <a:endParaRPr lang="en-US" sz="1400" dirty="0">
                  <a:solidFill>
                    <a:schemeClr val="bg1">
                      <a:lumMod val="75000"/>
                    </a:schemeClr>
                  </a:solidFill>
                  <a:latin typeface="Arial" panose="020B0604020202020204" pitchFamily="34" charset="0"/>
                  <a:cs typeface="Arial" panose="020B0604020202020204" pitchFamily="34" charset="0"/>
                </a:endParaRPr>
              </a:p>
              <a:p>
                <a:r>
                  <a:rPr lang="en-US" sz="1400" dirty="0">
                    <a:solidFill>
                      <a:srgbClr val="6D1226"/>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https://infantlab.sc.edu/</a:t>
                </a:r>
                <a:endParaRPr lang="en-US" sz="1400" dirty="0">
                  <a:solidFill>
                    <a:srgbClr val="6D1226"/>
                  </a:solidFill>
                  <a:latin typeface="Arial" panose="020B0604020202020204" pitchFamily="34" charset="0"/>
                  <a:cs typeface="Arial" panose="020B0604020202020204" pitchFamily="34" charset="0"/>
                </a:endParaRPr>
              </a:p>
              <a:p>
                <a:pPr algn="ctr"/>
                <a:endParaRPr lang="en-US" sz="1400" dirty="0">
                  <a:solidFill>
                    <a:schemeClr val="bg1">
                      <a:lumMod val="75000"/>
                    </a:schemeClr>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John E. Richards</a:t>
                </a:r>
                <a:r>
                  <a:rPr lang="en-US" sz="1400" dirty="0">
                    <a:solidFill>
                      <a:schemeClr val="bg1">
                        <a:lumMod val="75000"/>
                      </a:schemeClr>
                    </a:solidFill>
                    <a:latin typeface="Arial" panose="020B0604020202020204" pitchFamily="34" charset="0"/>
                    <a:cs typeface="Arial" panose="020B0604020202020204" pitchFamily="34" charset="0"/>
                  </a:rPr>
                  <a:t>, PhD</a:t>
                </a:r>
              </a:p>
              <a:p>
                <a:r>
                  <a:rPr lang="en-US" sz="1400" dirty="0">
                    <a:solidFill>
                      <a:schemeClr val="bg1">
                        <a:lumMod val="75000"/>
                      </a:schemeClr>
                    </a:solidFill>
                    <a:latin typeface="Arial" panose="020B0604020202020204" pitchFamily="34" charset="0"/>
                    <a:cs typeface="Arial" panose="020B0604020202020204" pitchFamily="34" charset="0"/>
                  </a:rPr>
                  <a:t>Carolina Distinguished Professor</a:t>
                </a:r>
              </a:p>
            </p:txBody>
          </p:sp>
          <p:pic>
            <p:nvPicPr>
              <p:cNvPr id="3" name="Picture 2">
                <a:extLst>
                  <a:ext uri="{FF2B5EF4-FFF2-40B4-BE49-F238E27FC236}">
                    <a16:creationId xmlns:a16="http://schemas.microsoft.com/office/drawing/2014/main" id="{9E4A9662-66FD-4AED-9482-606E5FDB2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999" y="3695308"/>
                <a:ext cx="1951154" cy="288578"/>
              </a:xfrm>
              <a:prstGeom prst="rect">
                <a:avLst/>
              </a:prstGeom>
            </p:spPr>
          </p:pic>
          <p:sp>
            <p:nvSpPr>
              <p:cNvPr id="5" name="Rectangle 4">
                <a:extLst>
                  <a:ext uri="{FF2B5EF4-FFF2-40B4-BE49-F238E27FC236}">
                    <a16:creationId xmlns:a16="http://schemas.microsoft.com/office/drawing/2014/main" id="{E1A396AF-479C-4BEC-8351-1A3AA5DDBFCF}"/>
                  </a:ext>
                </a:extLst>
              </p:cNvPr>
              <p:cNvSpPr/>
              <p:nvPr/>
            </p:nvSpPr>
            <p:spPr>
              <a:xfrm>
                <a:off x="1228452" y="4117363"/>
                <a:ext cx="1529586" cy="830997"/>
              </a:xfrm>
              <a:prstGeom prst="rect">
                <a:avLst/>
              </a:prstGeom>
            </p:spPr>
            <p:txBody>
              <a:bodyPr wrap="none">
                <a:spAutoFit/>
              </a:bodyPr>
              <a:lstStyle/>
              <a:p>
                <a:r>
                  <a:rPr lang="en-US" sz="1600" b="1" dirty="0">
                    <a:solidFill>
                      <a:srgbClr val="78000A"/>
                    </a:solidFill>
                    <a:latin typeface="Albany AMT" panose="020B0604020202020204" pitchFamily="34" charset="0"/>
                    <a:cs typeface="Albany AMT" panose="020B0604020202020204" pitchFamily="34" charset="0"/>
                  </a:rPr>
                  <a:t>Infant</a:t>
                </a:r>
              </a:p>
              <a:p>
                <a:r>
                  <a:rPr lang="en-US" sz="1600" b="1" dirty="0">
                    <a:solidFill>
                      <a:srgbClr val="78000A"/>
                    </a:solidFill>
                    <a:latin typeface="Albany AMT" panose="020B0604020202020204" pitchFamily="34" charset="0"/>
                    <a:cs typeface="Albany AMT" panose="020B0604020202020204" pitchFamily="34" charset="0"/>
                  </a:rPr>
                  <a:t>Development </a:t>
                </a:r>
              </a:p>
              <a:p>
                <a:r>
                  <a:rPr lang="en-US" sz="1600" dirty="0">
                    <a:solidFill>
                      <a:schemeClr val="tx1">
                        <a:lumMod val="85000"/>
                        <a:lumOff val="15000"/>
                      </a:schemeClr>
                    </a:solidFill>
                    <a:latin typeface="Albany AMT" panose="020B0604020202020204" pitchFamily="34" charset="0"/>
                    <a:cs typeface="Albany AMT" panose="020B0604020202020204" pitchFamily="34" charset="0"/>
                  </a:rPr>
                  <a:t>Laboratory</a:t>
                </a:r>
              </a:p>
            </p:txBody>
          </p:sp>
        </p:grpSp>
        <p:grpSp>
          <p:nvGrpSpPr>
            <p:cNvPr id="45" name="Group 44">
              <a:extLst>
                <a:ext uri="{FF2B5EF4-FFF2-40B4-BE49-F238E27FC236}">
                  <a16:creationId xmlns:a16="http://schemas.microsoft.com/office/drawing/2014/main" id="{ACC86151-346B-434E-A99A-D3EC6832F7D4}"/>
                </a:ext>
              </a:extLst>
            </p:cNvPr>
            <p:cNvGrpSpPr/>
            <p:nvPr/>
          </p:nvGrpSpPr>
          <p:grpSpPr>
            <a:xfrm>
              <a:off x="1616136" y="1283853"/>
              <a:ext cx="1461896" cy="1443476"/>
              <a:chOff x="1616136" y="1283853"/>
              <a:chExt cx="1461896" cy="1443476"/>
            </a:xfrm>
          </p:grpSpPr>
          <p:sp>
            <p:nvSpPr>
              <p:cNvPr id="4" name="Oval 3">
                <a:extLst>
                  <a:ext uri="{FF2B5EF4-FFF2-40B4-BE49-F238E27FC236}">
                    <a16:creationId xmlns:a16="http://schemas.microsoft.com/office/drawing/2014/main" id="{D03D861F-1BE0-405B-B729-BD59D3412D13}"/>
                  </a:ext>
                </a:extLst>
              </p:cNvPr>
              <p:cNvSpPr/>
              <p:nvPr/>
            </p:nvSpPr>
            <p:spPr>
              <a:xfrm>
                <a:off x="1675706" y="1326695"/>
                <a:ext cx="1344573" cy="1363690"/>
              </a:xfrm>
              <a:prstGeom prst="ellipse">
                <a:avLst/>
              </a:prstGeom>
              <a:blipFill>
                <a:blip r:embed="rId4"/>
                <a:stretch>
                  <a:fillRect/>
                </a:stretch>
              </a:bli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43" name="Oval 42">
                <a:extLst>
                  <a:ext uri="{FF2B5EF4-FFF2-40B4-BE49-F238E27FC236}">
                    <a16:creationId xmlns:a16="http://schemas.microsoft.com/office/drawing/2014/main" id="{B460AD66-C2FB-45C5-8E2E-DB38C20C6D66}"/>
                  </a:ext>
                </a:extLst>
              </p:cNvPr>
              <p:cNvSpPr/>
              <p:nvPr/>
            </p:nvSpPr>
            <p:spPr>
              <a:xfrm>
                <a:off x="1616136" y="1283853"/>
                <a:ext cx="1461896" cy="144347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grpSp>
      </p:grpSp>
    </p:spTree>
    <p:extLst>
      <p:ext uri="{BB962C8B-B14F-4D97-AF65-F5344CB8AC3E}">
        <p14:creationId xmlns:p14="http://schemas.microsoft.com/office/powerpoint/2010/main" val="389932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8407FB5-E54F-4F59-8586-4F6EA0AA6271}"/>
              </a:ext>
            </a:extLst>
          </p:cNvPr>
          <p:cNvGrpSpPr/>
          <p:nvPr/>
        </p:nvGrpSpPr>
        <p:grpSpPr>
          <a:xfrm>
            <a:off x="3195682" y="2791786"/>
            <a:ext cx="3147695" cy="755448"/>
            <a:chOff x="3293774" y="1670308"/>
            <a:chExt cx="1138236" cy="273177"/>
          </a:xfrm>
        </p:grpSpPr>
        <p:sp>
          <p:nvSpPr>
            <p:cNvPr id="10" name="Oval 9">
              <a:extLst>
                <a:ext uri="{FF2B5EF4-FFF2-40B4-BE49-F238E27FC236}">
                  <a16:creationId xmlns:a16="http://schemas.microsoft.com/office/drawing/2014/main" id="{BBD6DC23-D22F-44AC-A1D4-E99B8C87A5A0}"/>
                </a:ext>
              </a:extLst>
            </p:cNvPr>
            <p:cNvSpPr/>
            <p:nvPr/>
          </p:nvSpPr>
          <p:spPr>
            <a:xfrm>
              <a:off x="3293774"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11" name="Chord 10">
              <a:extLst>
                <a:ext uri="{FF2B5EF4-FFF2-40B4-BE49-F238E27FC236}">
                  <a16:creationId xmlns:a16="http://schemas.microsoft.com/office/drawing/2014/main" id="{59B519C2-40DA-4841-97AF-8B927EE16C11}"/>
                </a:ext>
              </a:extLst>
            </p:cNvPr>
            <p:cNvSpPr/>
            <p:nvPr/>
          </p:nvSpPr>
          <p:spPr>
            <a:xfrm>
              <a:off x="3321091" y="1697625"/>
              <a:ext cx="218541" cy="218541"/>
            </a:xfrm>
            <a:prstGeom prst="chord">
              <a:avLst>
                <a:gd name="adj1" fmla="val 0"/>
                <a:gd name="adj2" fmla="val 10800000"/>
              </a:avLst>
            </a:prstGeom>
            <a:gradFill rotWithShape="0">
              <a:gsLst>
                <a:gs pos="0">
                  <a:srgbClr val="FF476A"/>
                </a:gs>
                <a:gs pos="50000">
                  <a:srgbClr val="FF476A"/>
                </a:gs>
                <a:gs pos="100000">
                  <a:srgbClr val="FF476A"/>
                </a:gs>
              </a:gsLst>
            </a:gradFill>
          </p:spPr>
          <p:style>
            <a:lnRef idx="1">
              <a:schemeClr val="accent3">
                <a:hueOff val="1084240"/>
                <a:satOff val="40000"/>
                <a:lumOff val="-5882"/>
                <a:alphaOff val="0"/>
              </a:schemeClr>
            </a:lnRef>
            <a:fillRef idx="3">
              <a:scrgbClr r="0" g="0" b="0"/>
            </a:fillRef>
            <a:effectRef idx="2">
              <a:schemeClr val="accent3">
                <a:hueOff val="1084240"/>
                <a:satOff val="40000"/>
                <a:lumOff val="-5882"/>
                <a:alphaOff val="0"/>
              </a:schemeClr>
            </a:effectRef>
            <a:fontRef idx="minor">
              <a:schemeClr val="lt1"/>
            </a:fontRef>
          </p:style>
        </p:sp>
        <p:sp>
          <p:nvSpPr>
            <p:cNvPr id="12" name="Freeform: Shape 11">
              <a:extLst>
                <a:ext uri="{FF2B5EF4-FFF2-40B4-BE49-F238E27FC236}">
                  <a16:creationId xmlns:a16="http://schemas.microsoft.com/office/drawing/2014/main" id="{ACF1E3DC-67F5-428C-9157-4AD726C6EBD4}"/>
                </a:ext>
              </a:extLst>
            </p:cNvPr>
            <p:cNvSpPr/>
            <p:nvPr/>
          </p:nvSpPr>
          <p:spPr>
            <a:xfrm>
              <a:off x="3623862" y="1670308"/>
              <a:ext cx="808148" cy="273177"/>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3200" b="1" kern="1200" dirty="0">
                  <a:solidFill>
                    <a:schemeClr val="tx1">
                      <a:lumMod val="65000"/>
                      <a:lumOff val="35000"/>
                    </a:schemeClr>
                  </a:solidFill>
                  <a:latin typeface="Arial" panose="020B0604020202020204" pitchFamily="34" charset="0"/>
                  <a:cs typeface="Arial" panose="020B0604020202020204" pitchFamily="34" charset="0"/>
                </a:rPr>
                <a:t>Results</a:t>
              </a:r>
            </a:p>
          </p:txBody>
        </p:sp>
      </p:grpSp>
      <p:cxnSp>
        <p:nvCxnSpPr>
          <p:cNvPr id="13" name="Straight Connector 12">
            <a:extLst>
              <a:ext uri="{FF2B5EF4-FFF2-40B4-BE49-F238E27FC236}">
                <a16:creationId xmlns:a16="http://schemas.microsoft.com/office/drawing/2014/main" id="{1F3B92E1-B2CD-4659-8C17-149EA5E92300}"/>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E113A60-C580-4E1A-9AF3-BA464D2E3D53}"/>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rPr>
              <a:t>P1</a:t>
            </a:r>
          </a:p>
        </p:txBody>
      </p:sp>
      <p:grpSp>
        <p:nvGrpSpPr>
          <p:cNvPr id="2" name="Group 1">
            <a:extLst>
              <a:ext uri="{FF2B5EF4-FFF2-40B4-BE49-F238E27FC236}">
                <a16:creationId xmlns:a16="http://schemas.microsoft.com/office/drawing/2014/main" id="{450D5B91-4C5A-4403-BF8B-7A6D9D83EFF2}"/>
              </a:ext>
            </a:extLst>
          </p:cNvPr>
          <p:cNvGrpSpPr/>
          <p:nvPr/>
        </p:nvGrpSpPr>
        <p:grpSpPr>
          <a:xfrm>
            <a:off x="844116" y="1990432"/>
            <a:ext cx="7634203" cy="4344080"/>
            <a:chOff x="29344733" y="8520883"/>
            <a:chExt cx="12618710" cy="7180407"/>
          </a:xfrm>
        </p:grpSpPr>
        <p:pic>
          <p:nvPicPr>
            <p:cNvPr id="38" name="Picture 37">
              <a:extLst>
                <a:ext uri="{FF2B5EF4-FFF2-40B4-BE49-F238E27FC236}">
                  <a16:creationId xmlns:a16="http://schemas.microsoft.com/office/drawing/2014/main" id="{832C72AB-4732-4350-A317-227E1A80A57D}"/>
                </a:ext>
              </a:extLst>
            </p:cNvPr>
            <p:cNvPicPr>
              <a:picLocks noChangeAspect="1"/>
            </p:cNvPicPr>
            <p:nvPr/>
          </p:nvPicPr>
          <p:blipFill rotWithShape="1">
            <a:blip r:embed="rId2"/>
            <a:srcRect l="1633" t="8283" r="1138" b="6387"/>
            <a:stretch/>
          </p:blipFill>
          <p:spPr>
            <a:xfrm>
              <a:off x="30912515" y="8843356"/>
              <a:ext cx="9425292" cy="5519378"/>
            </a:xfrm>
            <a:prstGeom prst="rect">
              <a:avLst/>
            </a:prstGeom>
          </p:spPr>
        </p:pic>
        <p:grpSp>
          <p:nvGrpSpPr>
            <p:cNvPr id="39" name="Group 38">
              <a:extLst>
                <a:ext uri="{FF2B5EF4-FFF2-40B4-BE49-F238E27FC236}">
                  <a16:creationId xmlns:a16="http://schemas.microsoft.com/office/drawing/2014/main" id="{9EAC948E-83E4-4E69-B658-3AE57390F119}"/>
                </a:ext>
              </a:extLst>
            </p:cNvPr>
            <p:cNvGrpSpPr/>
            <p:nvPr/>
          </p:nvGrpSpPr>
          <p:grpSpPr>
            <a:xfrm>
              <a:off x="31934358" y="8986481"/>
              <a:ext cx="5560248" cy="1081385"/>
              <a:chOff x="31552601" y="8753885"/>
              <a:chExt cx="6133292" cy="1192832"/>
            </a:xfrm>
          </p:grpSpPr>
          <p:sp>
            <p:nvSpPr>
              <p:cNvPr id="40" name="TextBox 77">
                <a:extLst>
                  <a:ext uri="{FF2B5EF4-FFF2-40B4-BE49-F238E27FC236}">
                    <a16:creationId xmlns:a16="http://schemas.microsoft.com/office/drawing/2014/main" id="{715BE84A-28B1-4762-B9D0-3E0DD07072D7}"/>
                  </a:ext>
                </a:extLst>
              </p:cNvPr>
              <p:cNvSpPr txBox="1"/>
              <p:nvPr/>
            </p:nvSpPr>
            <p:spPr>
              <a:xfrm>
                <a:off x="31552601" y="8753885"/>
                <a:ext cx="1289600" cy="119283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6 </a:t>
                </a:r>
                <a:r>
                  <a:rPr lang="en-US" sz="1600" dirty="0" err="1">
                    <a:latin typeface="Arial" panose="020B0604020202020204" pitchFamily="34" charset="0"/>
                    <a:cs typeface="Arial" panose="020B0604020202020204" pitchFamily="34" charset="0"/>
                  </a:rPr>
                  <a:t>mos</a:t>
                </a:r>
                <a:endParaRPr lang="en-US" sz="1600" dirty="0">
                  <a:latin typeface="Arial" panose="020B0604020202020204" pitchFamily="34" charset="0"/>
                  <a:cs typeface="Arial" panose="020B0604020202020204" pitchFamily="34" charset="0"/>
                </a:endParaRPr>
              </a:p>
            </p:txBody>
          </p:sp>
          <p:sp>
            <p:nvSpPr>
              <p:cNvPr id="41" name="TextBox 77">
                <a:extLst>
                  <a:ext uri="{FF2B5EF4-FFF2-40B4-BE49-F238E27FC236}">
                    <a16:creationId xmlns:a16="http://schemas.microsoft.com/office/drawing/2014/main" id="{91C3D892-EF18-4157-906B-CCBD9C731ADC}"/>
                  </a:ext>
                </a:extLst>
              </p:cNvPr>
              <p:cNvSpPr txBox="1"/>
              <p:nvPr/>
            </p:nvSpPr>
            <p:spPr>
              <a:xfrm>
                <a:off x="36173094" y="8753885"/>
                <a:ext cx="1512799" cy="119283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12 </a:t>
                </a:r>
                <a:r>
                  <a:rPr lang="en-US" sz="1600" dirty="0" err="1">
                    <a:latin typeface="Arial" panose="020B0604020202020204" pitchFamily="34" charset="0"/>
                    <a:cs typeface="Arial" panose="020B0604020202020204" pitchFamily="34" charset="0"/>
                  </a:rPr>
                  <a:t>mos</a:t>
                </a:r>
                <a:endParaRPr lang="en-US" sz="1600" dirty="0">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3E4CF0BA-9470-497C-9AAD-FA87D27BF71D}"/>
                </a:ext>
              </a:extLst>
            </p:cNvPr>
            <p:cNvGrpSpPr/>
            <p:nvPr/>
          </p:nvGrpSpPr>
          <p:grpSpPr>
            <a:xfrm>
              <a:off x="29344733" y="8560293"/>
              <a:ext cx="1334342" cy="6873154"/>
              <a:chOff x="0" y="877454"/>
              <a:chExt cx="3814876" cy="19650271"/>
            </a:xfrm>
          </p:grpSpPr>
          <p:pic>
            <p:nvPicPr>
              <p:cNvPr id="44" name="Picture 43">
                <a:extLst>
                  <a:ext uri="{FF2B5EF4-FFF2-40B4-BE49-F238E27FC236}">
                    <a16:creationId xmlns:a16="http://schemas.microsoft.com/office/drawing/2014/main" id="{FF42274A-5403-4926-A9B3-C126224ABD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262" t="21549" r="35182" b="11246"/>
              <a:stretch/>
            </p:blipFill>
            <p:spPr>
              <a:xfrm>
                <a:off x="0" y="877454"/>
                <a:ext cx="3426691" cy="4608946"/>
              </a:xfrm>
              <a:prstGeom prst="rect">
                <a:avLst/>
              </a:prstGeom>
            </p:spPr>
          </p:pic>
          <p:pic>
            <p:nvPicPr>
              <p:cNvPr id="45" name="Picture 44">
                <a:extLst>
                  <a:ext uri="{FF2B5EF4-FFF2-40B4-BE49-F238E27FC236}">
                    <a16:creationId xmlns:a16="http://schemas.microsoft.com/office/drawing/2014/main" id="{670765AA-742C-45EF-BD2F-22F08F742C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102" t="20875" r="35342" b="10168"/>
              <a:stretch/>
            </p:blipFill>
            <p:spPr>
              <a:xfrm>
                <a:off x="0" y="5876166"/>
                <a:ext cx="3426692" cy="4729018"/>
              </a:xfrm>
              <a:prstGeom prst="rect">
                <a:avLst/>
              </a:prstGeom>
            </p:spPr>
          </p:pic>
          <p:pic>
            <p:nvPicPr>
              <p:cNvPr id="46" name="Picture 45">
                <a:extLst>
                  <a:ext uri="{FF2B5EF4-FFF2-40B4-BE49-F238E27FC236}">
                    <a16:creationId xmlns:a16="http://schemas.microsoft.com/office/drawing/2014/main" id="{4EBC1375-05AA-4841-B537-A81D5EBD80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341" t="21414" r="35103" b="11044"/>
              <a:stretch/>
            </p:blipFill>
            <p:spPr>
              <a:xfrm>
                <a:off x="142841" y="10867925"/>
                <a:ext cx="3426692" cy="4632036"/>
              </a:xfrm>
              <a:prstGeom prst="rect">
                <a:avLst/>
              </a:prstGeom>
            </p:spPr>
          </p:pic>
          <p:pic>
            <p:nvPicPr>
              <p:cNvPr id="47" name="Picture 46">
                <a:extLst>
                  <a:ext uri="{FF2B5EF4-FFF2-40B4-BE49-F238E27FC236}">
                    <a16:creationId xmlns:a16="http://schemas.microsoft.com/office/drawing/2014/main" id="{CDC7297C-3F0F-446E-B9CC-B197D7B775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341" t="21414" r="35103" b="11044"/>
              <a:stretch/>
            </p:blipFill>
            <p:spPr>
              <a:xfrm>
                <a:off x="388184" y="15895689"/>
                <a:ext cx="3426692" cy="4632036"/>
              </a:xfrm>
              <a:prstGeom prst="rect">
                <a:avLst/>
              </a:prstGeom>
            </p:spPr>
          </p:pic>
        </p:grpSp>
        <p:grpSp>
          <p:nvGrpSpPr>
            <p:cNvPr id="49" name="Group 48">
              <a:extLst>
                <a:ext uri="{FF2B5EF4-FFF2-40B4-BE49-F238E27FC236}">
                  <a16:creationId xmlns:a16="http://schemas.microsoft.com/office/drawing/2014/main" id="{A53D97BB-0691-41E7-A2D8-74DE75774250}"/>
                </a:ext>
              </a:extLst>
            </p:cNvPr>
            <p:cNvGrpSpPr>
              <a:grpSpLocks noChangeAspect="1"/>
            </p:cNvGrpSpPr>
            <p:nvPr/>
          </p:nvGrpSpPr>
          <p:grpSpPr>
            <a:xfrm>
              <a:off x="40665849" y="8520883"/>
              <a:ext cx="1297594" cy="6915226"/>
              <a:chOff x="115434" y="1422400"/>
              <a:chExt cx="3185654" cy="16977223"/>
            </a:xfrm>
          </p:grpSpPr>
          <p:pic>
            <p:nvPicPr>
              <p:cNvPr id="50" name="Picture 49">
                <a:extLst>
                  <a:ext uri="{FF2B5EF4-FFF2-40B4-BE49-F238E27FC236}">
                    <a16:creationId xmlns:a16="http://schemas.microsoft.com/office/drawing/2014/main" id="{3F4A84B7-FB1C-477F-8C21-1D66053DE7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617" t="23434" r="36456" b="15152"/>
              <a:stretch/>
            </p:blipFill>
            <p:spPr>
              <a:xfrm>
                <a:off x="147782" y="1422400"/>
                <a:ext cx="3121891" cy="4211783"/>
              </a:xfrm>
              <a:prstGeom prst="rect">
                <a:avLst/>
              </a:prstGeom>
            </p:spPr>
          </p:pic>
          <p:pic>
            <p:nvPicPr>
              <p:cNvPr id="51" name="Picture 50">
                <a:extLst>
                  <a:ext uri="{FF2B5EF4-FFF2-40B4-BE49-F238E27FC236}">
                    <a16:creationId xmlns:a16="http://schemas.microsoft.com/office/drawing/2014/main" id="{69749697-7442-4856-9CBC-063B6FDDBE8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75" t="23434" r="36856" b="15152"/>
              <a:stretch/>
            </p:blipFill>
            <p:spPr>
              <a:xfrm>
                <a:off x="115434" y="5659999"/>
                <a:ext cx="3057236" cy="4211784"/>
              </a:xfrm>
              <a:prstGeom prst="rect">
                <a:avLst/>
              </a:prstGeom>
            </p:spPr>
          </p:pic>
          <p:pic>
            <p:nvPicPr>
              <p:cNvPr id="52" name="Picture 51">
                <a:extLst>
                  <a:ext uri="{FF2B5EF4-FFF2-40B4-BE49-F238E27FC236}">
                    <a16:creationId xmlns:a16="http://schemas.microsoft.com/office/drawing/2014/main" id="{7ADE31D3-A57E-4D68-992D-1BD5EA8F243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377" t="23165" r="36696" b="15421"/>
              <a:stretch/>
            </p:blipFill>
            <p:spPr>
              <a:xfrm>
                <a:off x="144316" y="9933951"/>
                <a:ext cx="3121890" cy="4211785"/>
              </a:xfrm>
              <a:prstGeom prst="rect">
                <a:avLst/>
              </a:prstGeom>
            </p:spPr>
          </p:pic>
          <p:pic>
            <p:nvPicPr>
              <p:cNvPr id="53" name="Picture 52">
                <a:extLst>
                  <a:ext uri="{FF2B5EF4-FFF2-40B4-BE49-F238E27FC236}">
                    <a16:creationId xmlns:a16="http://schemas.microsoft.com/office/drawing/2014/main" id="{9C36CE92-E9F4-432B-B7D0-D57A8311564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696" t="23569" r="36377" b="15017"/>
              <a:stretch/>
            </p:blipFill>
            <p:spPr>
              <a:xfrm>
                <a:off x="179198" y="14187838"/>
                <a:ext cx="3121890" cy="4211785"/>
              </a:xfrm>
              <a:prstGeom prst="rect">
                <a:avLst/>
              </a:prstGeom>
            </p:spPr>
          </p:pic>
        </p:grpSp>
        <p:sp>
          <p:nvSpPr>
            <p:cNvPr id="55" name="TextBox 54">
              <a:extLst>
                <a:ext uri="{FF2B5EF4-FFF2-40B4-BE49-F238E27FC236}">
                  <a16:creationId xmlns:a16="http://schemas.microsoft.com/office/drawing/2014/main" id="{FBBB20BF-FBA9-4671-BE6E-EB9629CAD39A}"/>
                </a:ext>
              </a:extLst>
            </p:cNvPr>
            <p:cNvSpPr txBox="1"/>
            <p:nvPr/>
          </p:nvSpPr>
          <p:spPr>
            <a:xfrm>
              <a:off x="36328656" y="14619905"/>
              <a:ext cx="4026422" cy="108138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SF &lt; SH, </a:t>
              </a:r>
              <a:r>
                <a:rPr lang="en-US" sz="1600" i="1" dirty="0">
                  <a:latin typeface="Arial" panose="020B0604020202020204" pitchFamily="34" charset="0"/>
                  <a:cs typeface="Arial" panose="020B0604020202020204" pitchFamily="34" charset="0"/>
                </a:rPr>
                <a:t>p </a:t>
              </a:r>
              <a:r>
                <a:rPr lang="en-US" sz="1600" dirty="0">
                  <a:latin typeface="Arial" panose="020B0604020202020204" pitchFamily="34" charset="0"/>
                  <a:cs typeface="Arial" panose="020B0604020202020204" pitchFamily="34" charset="0"/>
                </a:rPr>
                <a:t>&lt; .0001</a:t>
              </a:r>
            </a:p>
            <a:p>
              <a:pPr algn="ctr"/>
              <a:r>
                <a:rPr lang="en-US" sz="1600" dirty="0">
                  <a:latin typeface="Arial" panose="020B0604020202020204" pitchFamily="34" charset="0"/>
                  <a:cs typeface="Arial" panose="020B0604020202020204" pitchFamily="34" charset="0"/>
                </a:rPr>
                <a:t>IH &lt; SH, </a:t>
              </a:r>
              <a:r>
                <a:rPr lang="en-US" sz="1600" i="1" dirty="0">
                  <a:latin typeface="Arial" panose="020B060402020202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 &lt; .0001</a:t>
              </a:r>
            </a:p>
          </p:txBody>
        </p:sp>
        <p:sp>
          <p:nvSpPr>
            <p:cNvPr id="56" name="TextBox 55">
              <a:extLst>
                <a:ext uri="{FF2B5EF4-FFF2-40B4-BE49-F238E27FC236}">
                  <a16:creationId xmlns:a16="http://schemas.microsoft.com/office/drawing/2014/main" id="{06765BCA-557E-46AD-BE39-04B5F2055053}"/>
                </a:ext>
              </a:extLst>
            </p:cNvPr>
            <p:cNvSpPr txBox="1"/>
            <p:nvPr/>
          </p:nvSpPr>
          <p:spPr>
            <a:xfrm>
              <a:off x="31490655" y="14581658"/>
              <a:ext cx="4026422" cy="108138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IF &lt; SF, </a:t>
              </a:r>
              <a:r>
                <a:rPr lang="en-US" sz="1600" i="1" dirty="0">
                  <a:latin typeface="Arial" panose="020B0604020202020204" pitchFamily="34" charset="0"/>
                  <a:cs typeface="Arial" panose="020B0604020202020204" pitchFamily="34" charset="0"/>
                </a:rPr>
                <a:t>p =</a:t>
              </a:r>
              <a:r>
                <a:rPr lang="en-US" sz="1600" dirty="0">
                  <a:latin typeface="Arial" panose="020B0604020202020204" pitchFamily="34" charset="0"/>
                  <a:cs typeface="Arial" panose="020B0604020202020204" pitchFamily="34" charset="0"/>
                </a:rPr>
                <a:t> .0126</a:t>
              </a:r>
            </a:p>
            <a:p>
              <a:pPr algn="ctr"/>
              <a:r>
                <a:rPr lang="en-US" sz="1600" dirty="0">
                  <a:latin typeface="Arial" panose="020B0604020202020204" pitchFamily="34" charset="0"/>
                  <a:cs typeface="Arial" panose="020B0604020202020204" pitchFamily="34" charset="0"/>
                </a:rPr>
                <a:t>IH &lt; SH, </a:t>
              </a:r>
              <a:r>
                <a:rPr lang="en-US" sz="1600" i="1" dirty="0">
                  <a:latin typeface="Arial" panose="020B060402020202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 = .0092</a:t>
              </a:r>
            </a:p>
          </p:txBody>
        </p:sp>
      </p:grpSp>
      <p:sp>
        <p:nvSpPr>
          <p:cNvPr id="63" name="TextBox 62">
            <a:extLst>
              <a:ext uri="{FF2B5EF4-FFF2-40B4-BE49-F238E27FC236}">
                <a16:creationId xmlns:a16="http://schemas.microsoft.com/office/drawing/2014/main" id="{CF97D35F-C6E9-4104-B9FB-E927D170062F}"/>
              </a:ext>
            </a:extLst>
          </p:cNvPr>
          <p:cNvSpPr txBox="1"/>
          <p:nvPr/>
        </p:nvSpPr>
        <p:spPr>
          <a:xfrm>
            <a:off x="8567592" y="2367300"/>
            <a:ext cx="491869" cy="353943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IF</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SF</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IH</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SH</a:t>
            </a:r>
          </a:p>
        </p:txBody>
      </p:sp>
      <p:cxnSp>
        <p:nvCxnSpPr>
          <p:cNvPr id="64" name="Straight Connector 63">
            <a:extLst>
              <a:ext uri="{FF2B5EF4-FFF2-40B4-BE49-F238E27FC236}">
                <a16:creationId xmlns:a16="http://schemas.microsoft.com/office/drawing/2014/main" id="{20854E76-C5D1-40C8-9773-A46728CC6C7B}"/>
              </a:ext>
            </a:extLst>
          </p:cNvPr>
          <p:cNvCxnSpPr>
            <a:cxnSpLocks/>
          </p:cNvCxnSpPr>
          <p:nvPr/>
        </p:nvCxnSpPr>
        <p:spPr>
          <a:xfrm>
            <a:off x="8653246" y="3379243"/>
            <a:ext cx="231288"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65" name="Straight Connector 64">
            <a:extLst>
              <a:ext uri="{FF2B5EF4-FFF2-40B4-BE49-F238E27FC236}">
                <a16:creationId xmlns:a16="http://schemas.microsoft.com/office/drawing/2014/main" id="{EDA803AD-106F-4C7B-A623-925258A0E054}"/>
              </a:ext>
            </a:extLst>
          </p:cNvPr>
          <p:cNvCxnSpPr>
            <a:cxnSpLocks/>
          </p:cNvCxnSpPr>
          <p:nvPr/>
        </p:nvCxnSpPr>
        <p:spPr>
          <a:xfrm>
            <a:off x="8653246" y="4569115"/>
            <a:ext cx="231288" cy="0"/>
          </a:xfrm>
          <a:prstGeom prst="line">
            <a:avLst/>
          </a:prstGeom>
          <a:ln w="38100">
            <a:solidFill>
              <a:srgbClr val="4141FF"/>
            </a:solidFill>
          </a:ln>
        </p:spPr>
        <p:style>
          <a:lnRef idx="3">
            <a:schemeClr val="accent1"/>
          </a:lnRef>
          <a:fillRef idx="0">
            <a:schemeClr val="accent1"/>
          </a:fillRef>
          <a:effectRef idx="2">
            <a:schemeClr val="accent1"/>
          </a:effectRef>
          <a:fontRef idx="minor">
            <a:schemeClr val="tx1"/>
          </a:fontRef>
        </p:style>
      </p:cxnSp>
      <p:cxnSp>
        <p:nvCxnSpPr>
          <p:cNvPr id="66" name="Straight Connector 65">
            <a:extLst>
              <a:ext uri="{FF2B5EF4-FFF2-40B4-BE49-F238E27FC236}">
                <a16:creationId xmlns:a16="http://schemas.microsoft.com/office/drawing/2014/main" id="{EC00DD1A-D583-44A1-A123-925013BC7EB3}"/>
              </a:ext>
            </a:extLst>
          </p:cNvPr>
          <p:cNvCxnSpPr>
            <a:cxnSpLocks/>
          </p:cNvCxnSpPr>
          <p:nvPr/>
        </p:nvCxnSpPr>
        <p:spPr>
          <a:xfrm>
            <a:off x="8653246" y="5547288"/>
            <a:ext cx="231288" cy="0"/>
          </a:xfrm>
          <a:prstGeom prst="line">
            <a:avLst/>
          </a:prstGeom>
          <a:ln w="38100">
            <a:solidFill>
              <a:srgbClr val="58AC58"/>
            </a:solidFill>
          </a:ln>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09A6872B-EB86-47CA-BAE8-EF85E8880350}"/>
              </a:ext>
            </a:extLst>
          </p:cNvPr>
          <p:cNvCxnSpPr>
            <a:cxnSpLocks/>
          </p:cNvCxnSpPr>
          <p:nvPr/>
        </p:nvCxnSpPr>
        <p:spPr>
          <a:xfrm>
            <a:off x="8653246" y="2375337"/>
            <a:ext cx="231288" cy="0"/>
          </a:xfrm>
          <a:prstGeom prst="line">
            <a:avLst/>
          </a:prstGeom>
          <a:ln w="3810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1440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2.22222E-6 4.07407E-6 L 2.22222E-6 -0.19213 C 2.22222E-6 -0.27824 -0.08004 -0.38403 -0.14514 -0.38403 L -0.29028 -0.38403 " pathEditMode="relative" rAng="0" ptsTypes="AAAA">
                                      <p:cBhvr>
                                        <p:cTn id="6" dur="1500" fill="hold"/>
                                        <p:tgtEl>
                                          <p:spTgt spid="9"/>
                                        </p:tgtEl>
                                        <p:attrNameLst>
                                          <p:attrName>ppt_x</p:attrName>
                                          <p:attrName>ppt_y</p:attrName>
                                        </p:attrNameLst>
                                      </p:cBhvr>
                                      <p:rCtr x="-14514" y="-19213"/>
                                    </p:animMotion>
                                  </p:childTnLst>
                                </p:cTn>
                              </p:par>
                            </p:childTnLst>
                          </p:cTn>
                        </p:par>
                        <p:par>
                          <p:cTn id="7" fill="hold">
                            <p:stCondLst>
                              <p:cond delay="1500"/>
                            </p:stCondLst>
                            <p:childTnLst>
                              <p:par>
                                <p:cTn id="8" presetID="10"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5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par>
                                <p:cTn id="28" presetID="10" presetClass="entr" presetSubtype="0"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8407FB5-E54F-4F59-8586-4F6EA0AA6271}"/>
              </a:ext>
            </a:extLst>
          </p:cNvPr>
          <p:cNvGrpSpPr/>
          <p:nvPr/>
        </p:nvGrpSpPr>
        <p:grpSpPr>
          <a:xfrm>
            <a:off x="480291" y="150186"/>
            <a:ext cx="3147695" cy="755448"/>
            <a:chOff x="3293774" y="1670308"/>
            <a:chExt cx="1138236" cy="273177"/>
          </a:xfrm>
        </p:grpSpPr>
        <p:sp>
          <p:nvSpPr>
            <p:cNvPr id="10" name="Oval 9">
              <a:extLst>
                <a:ext uri="{FF2B5EF4-FFF2-40B4-BE49-F238E27FC236}">
                  <a16:creationId xmlns:a16="http://schemas.microsoft.com/office/drawing/2014/main" id="{BBD6DC23-D22F-44AC-A1D4-E99B8C87A5A0}"/>
                </a:ext>
              </a:extLst>
            </p:cNvPr>
            <p:cNvSpPr/>
            <p:nvPr/>
          </p:nvSpPr>
          <p:spPr>
            <a:xfrm>
              <a:off x="3293774"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11" name="Chord 10">
              <a:extLst>
                <a:ext uri="{FF2B5EF4-FFF2-40B4-BE49-F238E27FC236}">
                  <a16:creationId xmlns:a16="http://schemas.microsoft.com/office/drawing/2014/main" id="{59B519C2-40DA-4841-97AF-8B927EE16C11}"/>
                </a:ext>
              </a:extLst>
            </p:cNvPr>
            <p:cNvSpPr/>
            <p:nvPr/>
          </p:nvSpPr>
          <p:spPr>
            <a:xfrm>
              <a:off x="3321091" y="1697625"/>
              <a:ext cx="218541" cy="218541"/>
            </a:xfrm>
            <a:prstGeom prst="chord">
              <a:avLst>
                <a:gd name="adj1" fmla="val 0"/>
                <a:gd name="adj2" fmla="val 10800000"/>
              </a:avLst>
            </a:prstGeom>
            <a:gradFill rotWithShape="0">
              <a:gsLst>
                <a:gs pos="0">
                  <a:srgbClr val="FF476A"/>
                </a:gs>
                <a:gs pos="50000">
                  <a:srgbClr val="FF476A"/>
                </a:gs>
                <a:gs pos="100000">
                  <a:srgbClr val="FF476A"/>
                </a:gs>
              </a:gsLst>
            </a:gradFill>
          </p:spPr>
          <p:style>
            <a:lnRef idx="1">
              <a:schemeClr val="accent3">
                <a:hueOff val="1084240"/>
                <a:satOff val="40000"/>
                <a:lumOff val="-5882"/>
                <a:alphaOff val="0"/>
              </a:schemeClr>
            </a:lnRef>
            <a:fillRef idx="3">
              <a:scrgbClr r="0" g="0" b="0"/>
            </a:fillRef>
            <a:effectRef idx="2">
              <a:schemeClr val="accent3">
                <a:hueOff val="1084240"/>
                <a:satOff val="40000"/>
                <a:lumOff val="-5882"/>
                <a:alphaOff val="0"/>
              </a:schemeClr>
            </a:effectRef>
            <a:fontRef idx="minor">
              <a:schemeClr val="lt1"/>
            </a:fontRef>
          </p:style>
        </p:sp>
        <p:sp>
          <p:nvSpPr>
            <p:cNvPr id="12" name="Freeform: Shape 11">
              <a:extLst>
                <a:ext uri="{FF2B5EF4-FFF2-40B4-BE49-F238E27FC236}">
                  <a16:creationId xmlns:a16="http://schemas.microsoft.com/office/drawing/2014/main" id="{ACF1E3DC-67F5-428C-9157-4AD726C6EBD4}"/>
                </a:ext>
              </a:extLst>
            </p:cNvPr>
            <p:cNvSpPr/>
            <p:nvPr/>
          </p:nvSpPr>
          <p:spPr>
            <a:xfrm>
              <a:off x="3623862" y="1670308"/>
              <a:ext cx="808148" cy="273177"/>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3200" b="1" kern="1200" dirty="0">
                  <a:solidFill>
                    <a:schemeClr val="tx1">
                      <a:lumMod val="65000"/>
                      <a:lumOff val="35000"/>
                    </a:schemeClr>
                  </a:solidFill>
                  <a:latin typeface="Arial" panose="020B0604020202020204" pitchFamily="34" charset="0"/>
                  <a:cs typeface="Arial" panose="020B0604020202020204" pitchFamily="34" charset="0"/>
                </a:rPr>
                <a:t>Results</a:t>
              </a:r>
            </a:p>
          </p:txBody>
        </p:sp>
      </p:grpSp>
      <p:cxnSp>
        <p:nvCxnSpPr>
          <p:cNvPr id="13" name="Straight Connector 12">
            <a:extLst>
              <a:ext uri="{FF2B5EF4-FFF2-40B4-BE49-F238E27FC236}">
                <a16:creationId xmlns:a16="http://schemas.microsoft.com/office/drawing/2014/main" id="{1F3B92E1-B2CD-4659-8C17-149EA5E92300}"/>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E113A60-C580-4E1A-9AF3-BA464D2E3D53}"/>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lang="en-US" b="1" dirty="0">
                <a:solidFill>
                  <a:srgbClr val="78000A"/>
                </a:solidFill>
                <a:latin typeface="Arial" panose="020B0604020202020204" pitchFamily="34" charset="0"/>
                <a:cs typeface="Arial" panose="020B0604020202020204" pitchFamily="34" charset="0"/>
              </a:rPr>
              <a:t>N290</a:t>
            </a:r>
            <a:endPar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11CF7869-7AFB-4835-8FEC-C9777467898C}"/>
              </a:ext>
            </a:extLst>
          </p:cNvPr>
          <p:cNvSpPr txBox="1"/>
          <p:nvPr/>
        </p:nvSpPr>
        <p:spPr>
          <a:xfrm>
            <a:off x="8567592" y="2367300"/>
            <a:ext cx="491869" cy="353943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IF</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SF</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IH</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SH</a:t>
            </a:r>
          </a:p>
        </p:txBody>
      </p:sp>
      <p:cxnSp>
        <p:nvCxnSpPr>
          <p:cNvPr id="53" name="Straight Connector 52">
            <a:extLst>
              <a:ext uri="{FF2B5EF4-FFF2-40B4-BE49-F238E27FC236}">
                <a16:creationId xmlns:a16="http://schemas.microsoft.com/office/drawing/2014/main" id="{729E860C-7F6A-44A6-9F25-F021D712267A}"/>
              </a:ext>
            </a:extLst>
          </p:cNvPr>
          <p:cNvCxnSpPr>
            <a:cxnSpLocks/>
          </p:cNvCxnSpPr>
          <p:nvPr/>
        </p:nvCxnSpPr>
        <p:spPr>
          <a:xfrm>
            <a:off x="8653246" y="3379243"/>
            <a:ext cx="231288"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4" name="Straight Connector 53">
            <a:extLst>
              <a:ext uri="{FF2B5EF4-FFF2-40B4-BE49-F238E27FC236}">
                <a16:creationId xmlns:a16="http://schemas.microsoft.com/office/drawing/2014/main" id="{CAF25640-D1A2-4512-A138-64617607F2C7}"/>
              </a:ext>
            </a:extLst>
          </p:cNvPr>
          <p:cNvCxnSpPr>
            <a:cxnSpLocks/>
          </p:cNvCxnSpPr>
          <p:nvPr/>
        </p:nvCxnSpPr>
        <p:spPr>
          <a:xfrm>
            <a:off x="8653246" y="4569115"/>
            <a:ext cx="231288" cy="0"/>
          </a:xfrm>
          <a:prstGeom prst="line">
            <a:avLst/>
          </a:prstGeom>
          <a:ln w="38100">
            <a:solidFill>
              <a:srgbClr val="4141FF"/>
            </a:solidFill>
          </a:ln>
        </p:spPr>
        <p:style>
          <a:lnRef idx="3">
            <a:schemeClr val="accent1"/>
          </a:lnRef>
          <a:fillRef idx="0">
            <a:schemeClr val="accent1"/>
          </a:fillRef>
          <a:effectRef idx="2">
            <a:schemeClr val="accent1"/>
          </a:effectRef>
          <a:fontRef idx="minor">
            <a:schemeClr val="tx1"/>
          </a:fontRef>
        </p:style>
      </p:cxnSp>
      <p:cxnSp>
        <p:nvCxnSpPr>
          <p:cNvPr id="55" name="Straight Connector 54">
            <a:extLst>
              <a:ext uri="{FF2B5EF4-FFF2-40B4-BE49-F238E27FC236}">
                <a16:creationId xmlns:a16="http://schemas.microsoft.com/office/drawing/2014/main" id="{2423AA30-CDCA-4E06-B4DD-2811DAE5A34A}"/>
              </a:ext>
            </a:extLst>
          </p:cNvPr>
          <p:cNvCxnSpPr>
            <a:cxnSpLocks/>
          </p:cNvCxnSpPr>
          <p:nvPr/>
        </p:nvCxnSpPr>
        <p:spPr>
          <a:xfrm>
            <a:off x="8653246" y="5547288"/>
            <a:ext cx="231288" cy="0"/>
          </a:xfrm>
          <a:prstGeom prst="line">
            <a:avLst/>
          </a:prstGeom>
          <a:ln w="38100">
            <a:solidFill>
              <a:srgbClr val="58AC58"/>
            </a:solidFill>
          </a:ln>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B3A52366-601E-4565-9B55-8A8011F0BF54}"/>
              </a:ext>
            </a:extLst>
          </p:cNvPr>
          <p:cNvCxnSpPr>
            <a:cxnSpLocks/>
          </p:cNvCxnSpPr>
          <p:nvPr/>
        </p:nvCxnSpPr>
        <p:spPr>
          <a:xfrm>
            <a:off x="8653246" y="2375337"/>
            <a:ext cx="231288" cy="0"/>
          </a:xfrm>
          <a:prstGeom prst="line">
            <a:avLst/>
          </a:prstGeom>
          <a:ln w="38100"/>
        </p:spPr>
        <p:style>
          <a:lnRef idx="3">
            <a:schemeClr val="dk1"/>
          </a:lnRef>
          <a:fillRef idx="0">
            <a:schemeClr val="dk1"/>
          </a:fillRef>
          <a:effectRef idx="2">
            <a:schemeClr val="dk1"/>
          </a:effectRef>
          <a:fontRef idx="minor">
            <a:schemeClr val="tx1"/>
          </a:fontRef>
        </p:style>
      </p:cxnSp>
      <p:grpSp>
        <p:nvGrpSpPr>
          <p:cNvPr id="27" name="Group 26">
            <a:extLst>
              <a:ext uri="{FF2B5EF4-FFF2-40B4-BE49-F238E27FC236}">
                <a16:creationId xmlns:a16="http://schemas.microsoft.com/office/drawing/2014/main" id="{FAC5A3AF-1FDB-4DFD-A8BC-0860B47D1179}"/>
              </a:ext>
            </a:extLst>
          </p:cNvPr>
          <p:cNvGrpSpPr/>
          <p:nvPr/>
        </p:nvGrpSpPr>
        <p:grpSpPr>
          <a:xfrm>
            <a:off x="664353" y="1827691"/>
            <a:ext cx="7813966" cy="4446034"/>
            <a:chOff x="29449610" y="17015998"/>
            <a:chExt cx="12390324" cy="7049917"/>
          </a:xfrm>
        </p:grpSpPr>
        <p:pic>
          <p:nvPicPr>
            <p:cNvPr id="28" name="Picture 27">
              <a:extLst>
                <a:ext uri="{FF2B5EF4-FFF2-40B4-BE49-F238E27FC236}">
                  <a16:creationId xmlns:a16="http://schemas.microsoft.com/office/drawing/2014/main" id="{43840C6A-C862-41D9-9D25-121359862E97}"/>
                </a:ext>
              </a:extLst>
            </p:cNvPr>
            <p:cNvPicPr>
              <a:picLocks noChangeAspect="1"/>
            </p:cNvPicPr>
            <p:nvPr/>
          </p:nvPicPr>
          <p:blipFill rotWithShape="1">
            <a:blip r:embed="rId2"/>
            <a:srcRect l="1154" t="8488" r="1476" b="5418"/>
            <a:stretch/>
          </p:blipFill>
          <p:spPr>
            <a:xfrm>
              <a:off x="31159929" y="17482435"/>
              <a:ext cx="9119391" cy="5407815"/>
            </a:xfrm>
            <a:prstGeom prst="rect">
              <a:avLst/>
            </a:prstGeom>
          </p:spPr>
        </p:pic>
        <p:grpSp>
          <p:nvGrpSpPr>
            <p:cNvPr id="29" name="Group 28">
              <a:extLst>
                <a:ext uri="{FF2B5EF4-FFF2-40B4-BE49-F238E27FC236}">
                  <a16:creationId xmlns:a16="http://schemas.microsoft.com/office/drawing/2014/main" id="{3D4276CF-EC8B-4803-A38E-D21D64FA97AD}"/>
                </a:ext>
              </a:extLst>
            </p:cNvPr>
            <p:cNvGrpSpPr/>
            <p:nvPr/>
          </p:nvGrpSpPr>
          <p:grpSpPr>
            <a:xfrm>
              <a:off x="29449610" y="17084359"/>
              <a:ext cx="1329010" cy="6786638"/>
              <a:chOff x="-46183" y="600362"/>
              <a:chExt cx="3696443" cy="18876052"/>
            </a:xfrm>
          </p:grpSpPr>
          <p:pic>
            <p:nvPicPr>
              <p:cNvPr id="37" name="Picture 36">
                <a:extLst>
                  <a:ext uri="{FF2B5EF4-FFF2-40B4-BE49-F238E27FC236}">
                    <a16:creationId xmlns:a16="http://schemas.microsoft.com/office/drawing/2014/main" id="{7D4D274F-1B1E-4AF5-975C-0D83F2B3AA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65" t="20471" r="34545" b="10976"/>
              <a:stretch/>
            </p:blipFill>
            <p:spPr>
              <a:xfrm>
                <a:off x="-46183" y="600362"/>
                <a:ext cx="3592946" cy="4701310"/>
              </a:xfrm>
              <a:prstGeom prst="rect">
                <a:avLst/>
              </a:prstGeom>
            </p:spPr>
          </p:pic>
          <p:pic>
            <p:nvPicPr>
              <p:cNvPr id="49" name="Picture 48">
                <a:extLst>
                  <a:ext uri="{FF2B5EF4-FFF2-40B4-BE49-F238E27FC236}">
                    <a16:creationId xmlns:a16="http://schemas.microsoft.com/office/drawing/2014/main" id="{13B1D666-4FDE-46CE-AED8-05DB3223E7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864" t="20471" r="34943" b="10976"/>
              <a:stretch/>
            </p:blipFill>
            <p:spPr>
              <a:xfrm>
                <a:off x="66549" y="5396563"/>
                <a:ext cx="3500581" cy="4701312"/>
              </a:xfrm>
              <a:prstGeom prst="rect">
                <a:avLst/>
              </a:prstGeom>
            </p:spPr>
          </p:pic>
          <p:pic>
            <p:nvPicPr>
              <p:cNvPr id="57" name="Picture 56">
                <a:extLst>
                  <a:ext uri="{FF2B5EF4-FFF2-40B4-BE49-F238E27FC236}">
                    <a16:creationId xmlns:a16="http://schemas.microsoft.com/office/drawing/2014/main" id="{BB10EA56-792F-4246-90AA-A9B61BAB9C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341" t="20741" r="35183" b="10707"/>
              <a:stretch/>
            </p:blipFill>
            <p:spPr>
              <a:xfrm>
                <a:off x="149676" y="9953233"/>
                <a:ext cx="3417454" cy="4701310"/>
              </a:xfrm>
              <a:prstGeom prst="rect">
                <a:avLst/>
              </a:prstGeom>
            </p:spPr>
          </p:pic>
          <p:pic>
            <p:nvPicPr>
              <p:cNvPr id="58" name="Picture 57">
                <a:extLst>
                  <a:ext uri="{FF2B5EF4-FFF2-40B4-BE49-F238E27FC236}">
                    <a16:creationId xmlns:a16="http://schemas.microsoft.com/office/drawing/2014/main" id="{60C43DB0-A22D-45DA-8B4E-A76D0A0754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023" t="21145" r="34784" b="10303"/>
              <a:stretch/>
            </p:blipFill>
            <p:spPr>
              <a:xfrm>
                <a:off x="149676" y="14775104"/>
                <a:ext cx="3500584" cy="4701310"/>
              </a:xfrm>
              <a:prstGeom prst="rect">
                <a:avLst/>
              </a:prstGeom>
            </p:spPr>
          </p:pic>
        </p:grpSp>
        <p:grpSp>
          <p:nvGrpSpPr>
            <p:cNvPr id="30" name="Group 29">
              <a:extLst>
                <a:ext uri="{FF2B5EF4-FFF2-40B4-BE49-F238E27FC236}">
                  <a16:creationId xmlns:a16="http://schemas.microsoft.com/office/drawing/2014/main" id="{4F482D01-AE86-4E05-BA13-3D986B397D39}"/>
                </a:ext>
              </a:extLst>
            </p:cNvPr>
            <p:cNvGrpSpPr/>
            <p:nvPr/>
          </p:nvGrpSpPr>
          <p:grpSpPr>
            <a:xfrm>
              <a:off x="40550030" y="17015998"/>
              <a:ext cx="1289904" cy="6966139"/>
              <a:chOff x="56067" y="1099126"/>
              <a:chExt cx="3209290" cy="17331799"/>
            </a:xfrm>
          </p:grpSpPr>
          <p:pic>
            <p:nvPicPr>
              <p:cNvPr id="33" name="Picture 32">
                <a:extLst>
                  <a:ext uri="{FF2B5EF4-FFF2-40B4-BE49-F238E27FC236}">
                    <a16:creationId xmlns:a16="http://schemas.microsoft.com/office/drawing/2014/main" id="{694AC2FB-4782-4590-B1A2-17D130524C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457" t="22626" r="36536" b="15960"/>
              <a:stretch/>
            </p:blipFill>
            <p:spPr>
              <a:xfrm>
                <a:off x="56067" y="1099126"/>
                <a:ext cx="3131127" cy="4211783"/>
              </a:xfrm>
              <a:prstGeom prst="rect">
                <a:avLst/>
              </a:prstGeom>
            </p:spPr>
          </p:pic>
          <p:pic>
            <p:nvPicPr>
              <p:cNvPr id="34" name="Picture 33">
                <a:extLst>
                  <a:ext uri="{FF2B5EF4-FFF2-40B4-BE49-F238E27FC236}">
                    <a16:creationId xmlns:a16="http://schemas.microsoft.com/office/drawing/2014/main" id="{BB322DBF-D61E-4F2B-84BD-0C8FE9D5FD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75" t="23031" r="36218" b="15555"/>
              <a:stretch/>
            </p:blipFill>
            <p:spPr>
              <a:xfrm>
                <a:off x="134228" y="5471423"/>
                <a:ext cx="3131129" cy="4211783"/>
              </a:xfrm>
              <a:prstGeom prst="rect">
                <a:avLst/>
              </a:prstGeom>
            </p:spPr>
          </p:pic>
          <p:pic>
            <p:nvPicPr>
              <p:cNvPr id="35" name="Picture 34">
                <a:extLst>
                  <a:ext uri="{FF2B5EF4-FFF2-40B4-BE49-F238E27FC236}">
                    <a16:creationId xmlns:a16="http://schemas.microsoft.com/office/drawing/2014/main" id="{05F38C9F-6085-4BC0-8150-A422ADB4C6A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617" t="22895" r="36376" b="15690"/>
              <a:stretch/>
            </p:blipFill>
            <p:spPr>
              <a:xfrm>
                <a:off x="134225" y="9843720"/>
                <a:ext cx="3131129" cy="4211783"/>
              </a:xfrm>
              <a:prstGeom prst="rect">
                <a:avLst/>
              </a:prstGeom>
            </p:spPr>
          </p:pic>
          <p:pic>
            <p:nvPicPr>
              <p:cNvPr id="36" name="Picture 35">
                <a:extLst>
                  <a:ext uri="{FF2B5EF4-FFF2-40B4-BE49-F238E27FC236}">
                    <a16:creationId xmlns:a16="http://schemas.microsoft.com/office/drawing/2014/main" id="{7FFB2EA7-BAC5-4A58-A573-D759034A822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536" t="22895" r="36458" b="15690"/>
              <a:stretch/>
            </p:blipFill>
            <p:spPr>
              <a:xfrm>
                <a:off x="134223" y="14219142"/>
                <a:ext cx="3131129" cy="4211783"/>
              </a:xfrm>
              <a:prstGeom prst="rect">
                <a:avLst/>
              </a:prstGeom>
            </p:spPr>
          </p:pic>
        </p:grpSp>
        <p:sp>
          <p:nvSpPr>
            <p:cNvPr id="31" name="TextBox 30">
              <a:extLst>
                <a:ext uri="{FF2B5EF4-FFF2-40B4-BE49-F238E27FC236}">
                  <a16:creationId xmlns:a16="http://schemas.microsoft.com/office/drawing/2014/main" id="{73A4C46C-CD47-4AC9-99B3-084302B29D6E}"/>
                </a:ext>
              </a:extLst>
            </p:cNvPr>
            <p:cNvSpPr txBox="1"/>
            <p:nvPr/>
          </p:nvSpPr>
          <p:spPr>
            <a:xfrm>
              <a:off x="36290064" y="23268804"/>
              <a:ext cx="4026422" cy="797111"/>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IF &lt; IH, </a:t>
              </a:r>
              <a:r>
                <a:rPr lang="en-US" sz="1600" i="1" dirty="0">
                  <a:latin typeface="Arial" panose="020B0604020202020204" pitchFamily="34" charset="0"/>
                  <a:cs typeface="Arial" panose="020B0604020202020204" pitchFamily="34" charset="0"/>
                </a:rPr>
                <a:t>p </a:t>
              </a:r>
              <a:r>
                <a:rPr lang="en-US" sz="1600" dirty="0">
                  <a:latin typeface="Arial" panose="020B0604020202020204" pitchFamily="34" charset="0"/>
                  <a:cs typeface="Arial" panose="020B0604020202020204" pitchFamily="34" charset="0"/>
                </a:rPr>
                <a:t>&lt; .0001</a:t>
              </a:r>
            </a:p>
            <a:p>
              <a:pPr algn="ctr"/>
              <a:r>
                <a:rPr lang="en-US" sz="1600" dirty="0">
                  <a:latin typeface="Arial" panose="020B0604020202020204" pitchFamily="34" charset="0"/>
                  <a:cs typeface="Arial" panose="020B0604020202020204" pitchFamily="34" charset="0"/>
                </a:rPr>
                <a:t>IF &lt; SF, </a:t>
              </a:r>
              <a:r>
                <a:rPr lang="en-US" sz="1600" i="1" dirty="0">
                  <a:latin typeface="Arial" panose="020B060402020202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 &lt; .0001</a:t>
              </a:r>
            </a:p>
          </p:txBody>
        </p:sp>
        <p:sp>
          <p:nvSpPr>
            <p:cNvPr id="32" name="TextBox 31">
              <a:extLst>
                <a:ext uri="{FF2B5EF4-FFF2-40B4-BE49-F238E27FC236}">
                  <a16:creationId xmlns:a16="http://schemas.microsoft.com/office/drawing/2014/main" id="{79AFFF4B-84F2-47DA-B033-BA754622718A}"/>
                </a:ext>
              </a:extLst>
            </p:cNvPr>
            <p:cNvSpPr txBox="1"/>
            <p:nvPr/>
          </p:nvSpPr>
          <p:spPr>
            <a:xfrm>
              <a:off x="31452063" y="23230550"/>
              <a:ext cx="4026422" cy="46148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IF &lt; IH, </a:t>
              </a:r>
              <a:r>
                <a:rPr lang="en-US" sz="1600" i="1" dirty="0">
                  <a:latin typeface="Arial" panose="020B0604020202020204" pitchFamily="34" charset="0"/>
                  <a:cs typeface="Arial" panose="020B0604020202020204" pitchFamily="34" charset="0"/>
                </a:rPr>
                <a:t>p </a:t>
              </a:r>
              <a:r>
                <a:rPr lang="en-US" sz="1600" dirty="0">
                  <a:latin typeface="Arial" panose="020B0604020202020204" pitchFamily="34" charset="0"/>
                  <a:cs typeface="Arial" panose="020B0604020202020204" pitchFamily="34" charset="0"/>
                </a:rPr>
                <a:t>&lt; .0001</a:t>
              </a:r>
            </a:p>
          </p:txBody>
        </p:sp>
      </p:grpSp>
      <p:sp>
        <p:nvSpPr>
          <p:cNvPr id="59" name="TextBox 77">
            <a:extLst>
              <a:ext uri="{FF2B5EF4-FFF2-40B4-BE49-F238E27FC236}">
                <a16:creationId xmlns:a16="http://schemas.microsoft.com/office/drawing/2014/main" id="{C1AAA8AA-338C-4D73-BBC0-EA39A98CB917}"/>
              </a:ext>
            </a:extLst>
          </p:cNvPr>
          <p:cNvSpPr txBox="1"/>
          <p:nvPr/>
        </p:nvSpPr>
        <p:spPr>
          <a:xfrm>
            <a:off x="2447759" y="2170518"/>
            <a:ext cx="707301" cy="65422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6 </a:t>
            </a:r>
            <a:r>
              <a:rPr lang="en-US" sz="1600" dirty="0" err="1">
                <a:latin typeface="Arial" panose="020B0604020202020204" pitchFamily="34" charset="0"/>
                <a:cs typeface="Arial" panose="020B0604020202020204" pitchFamily="34" charset="0"/>
              </a:rPr>
              <a:t>mos</a:t>
            </a:r>
            <a:endParaRPr lang="en-US" sz="1600" dirty="0">
              <a:latin typeface="Arial" panose="020B0604020202020204" pitchFamily="34" charset="0"/>
              <a:cs typeface="Arial" panose="020B0604020202020204" pitchFamily="34" charset="0"/>
            </a:endParaRPr>
          </a:p>
        </p:txBody>
      </p:sp>
      <p:sp>
        <p:nvSpPr>
          <p:cNvPr id="60" name="TextBox 77">
            <a:extLst>
              <a:ext uri="{FF2B5EF4-FFF2-40B4-BE49-F238E27FC236}">
                <a16:creationId xmlns:a16="http://schemas.microsoft.com/office/drawing/2014/main" id="{E4D4E174-D1BC-4195-A588-0A2CBD35A755}"/>
              </a:ext>
            </a:extLst>
          </p:cNvPr>
          <p:cNvSpPr txBox="1"/>
          <p:nvPr/>
        </p:nvSpPr>
        <p:spPr>
          <a:xfrm>
            <a:off x="4981940" y="2170518"/>
            <a:ext cx="829718" cy="65422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12 </a:t>
            </a:r>
            <a:r>
              <a:rPr lang="en-US" sz="1600" dirty="0" err="1">
                <a:latin typeface="Arial" panose="020B0604020202020204" pitchFamily="34" charset="0"/>
                <a:cs typeface="Arial" panose="020B0604020202020204" pitchFamily="34" charset="0"/>
              </a:rPr>
              <a:t>mos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04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par>
                                <p:cTn id="19" presetID="10"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par>
                                <p:cTn id="22" presetID="10" presetClass="entr" presetSubtype="0"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2" grpId="0"/>
      <p:bldP spid="59" grpId="0"/>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8407FB5-E54F-4F59-8586-4F6EA0AA6271}"/>
              </a:ext>
            </a:extLst>
          </p:cNvPr>
          <p:cNvGrpSpPr/>
          <p:nvPr/>
        </p:nvGrpSpPr>
        <p:grpSpPr>
          <a:xfrm>
            <a:off x="480291" y="150186"/>
            <a:ext cx="3147695" cy="755448"/>
            <a:chOff x="3293774" y="1670308"/>
            <a:chExt cx="1138236" cy="273177"/>
          </a:xfrm>
        </p:grpSpPr>
        <p:sp>
          <p:nvSpPr>
            <p:cNvPr id="10" name="Oval 9">
              <a:extLst>
                <a:ext uri="{FF2B5EF4-FFF2-40B4-BE49-F238E27FC236}">
                  <a16:creationId xmlns:a16="http://schemas.microsoft.com/office/drawing/2014/main" id="{BBD6DC23-D22F-44AC-A1D4-E99B8C87A5A0}"/>
                </a:ext>
              </a:extLst>
            </p:cNvPr>
            <p:cNvSpPr/>
            <p:nvPr/>
          </p:nvSpPr>
          <p:spPr>
            <a:xfrm>
              <a:off x="3293774"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11" name="Chord 10">
              <a:extLst>
                <a:ext uri="{FF2B5EF4-FFF2-40B4-BE49-F238E27FC236}">
                  <a16:creationId xmlns:a16="http://schemas.microsoft.com/office/drawing/2014/main" id="{59B519C2-40DA-4841-97AF-8B927EE16C11}"/>
                </a:ext>
              </a:extLst>
            </p:cNvPr>
            <p:cNvSpPr/>
            <p:nvPr/>
          </p:nvSpPr>
          <p:spPr>
            <a:xfrm>
              <a:off x="3321091" y="1697625"/>
              <a:ext cx="218541" cy="218541"/>
            </a:xfrm>
            <a:prstGeom prst="chord">
              <a:avLst>
                <a:gd name="adj1" fmla="val 0"/>
                <a:gd name="adj2" fmla="val 10800000"/>
              </a:avLst>
            </a:prstGeom>
            <a:gradFill rotWithShape="0">
              <a:gsLst>
                <a:gs pos="0">
                  <a:srgbClr val="FF476A"/>
                </a:gs>
                <a:gs pos="50000">
                  <a:srgbClr val="FF476A"/>
                </a:gs>
                <a:gs pos="100000">
                  <a:srgbClr val="FF476A"/>
                </a:gs>
              </a:gsLst>
            </a:gradFill>
          </p:spPr>
          <p:style>
            <a:lnRef idx="1">
              <a:schemeClr val="accent3">
                <a:hueOff val="1084240"/>
                <a:satOff val="40000"/>
                <a:lumOff val="-5882"/>
                <a:alphaOff val="0"/>
              </a:schemeClr>
            </a:lnRef>
            <a:fillRef idx="3">
              <a:scrgbClr r="0" g="0" b="0"/>
            </a:fillRef>
            <a:effectRef idx="2">
              <a:schemeClr val="accent3">
                <a:hueOff val="1084240"/>
                <a:satOff val="40000"/>
                <a:lumOff val="-5882"/>
                <a:alphaOff val="0"/>
              </a:schemeClr>
            </a:effectRef>
            <a:fontRef idx="minor">
              <a:schemeClr val="lt1"/>
            </a:fontRef>
          </p:style>
        </p:sp>
        <p:sp>
          <p:nvSpPr>
            <p:cNvPr id="12" name="Freeform: Shape 11">
              <a:extLst>
                <a:ext uri="{FF2B5EF4-FFF2-40B4-BE49-F238E27FC236}">
                  <a16:creationId xmlns:a16="http://schemas.microsoft.com/office/drawing/2014/main" id="{ACF1E3DC-67F5-428C-9157-4AD726C6EBD4}"/>
                </a:ext>
              </a:extLst>
            </p:cNvPr>
            <p:cNvSpPr/>
            <p:nvPr/>
          </p:nvSpPr>
          <p:spPr>
            <a:xfrm>
              <a:off x="3623862" y="1670308"/>
              <a:ext cx="808148" cy="273177"/>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3200" b="1" kern="1200" dirty="0">
                  <a:solidFill>
                    <a:schemeClr val="tx1">
                      <a:lumMod val="65000"/>
                      <a:lumOff val="35000"/>
                    </a:schemeClr>
                  </a:solidFill>
                  <a:latin typeface="Arial" panose="020B0604020202020204" pitchFamily="34" charset="0"/>
                  <a:cs typeface="Arial" panose="020B0604020202020204" pitchFamily="34" charset="0"/>
                </a:rPr>
                <a:t>Results</a:t>
              </a:r>
            </a:p>
          </p:txBody>
        </p:sp>
      </p:grpSp>
      <p:cxnSp>
        <p:nvCxnSpPr>
          <p:cNvPr id="13" name="Straight Connector 12">
            <a:extLst>
              <a:ext uri="{FF2B5EF4-FFF2-40B4-BE49-F238E27FC236}">
                <a16:creationId xmlns:a16="http://schemas.microsoft.com/office/drawing/2014/main" id="{1F3B92E1-B2CD-4659-8C17-149EA5E92300}"/>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E113A60-C580-4E1A-9AF3-BA464D2E3D53}"/>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lang="en-US" b="1" noProof="0" dirty="0">
                <a:solidFill>
                  <a:srgbClr val="78000A"/>
                </a:solidFill>
                <a:latin typeface="Arial" panose="020B0604020202020204" pitchFamily="34" charset="0"/>
                <a:cs typeface="Arial" panose="020B0604020202020204" pitchFamily="34" charset="0"/>
              </a:rPr>
              <a:t>P400</a:t>
            </a:r>
            <a:endPar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C6F40578-3A79-425D-9269-B1205FBEFEF9}"/>
              </a:ext>
            </a:extLst>
          </p:cNvPr>
          <p:cNvGrpSpPr/>
          <p:nvPr/>
        </p:nvGrpSpPr>
        <p:grpSpPr>
          <a:xfrm>
            <a:off x="8567592" y="2367300"/>
            <a:ext cx="491869" cy="3539430"/>
            <a:chOff x="8567592" y="2367300"/>
            <a:chExt cx="491869" cy="3539430"/>
          </a:xfrm>
        </p:grpSpPr>
        <p:sp>
          <p:nvSpPr>
            <p:cNvPr id="52" name="TextBox 51">
              <a:extLst>
                <a:ext uri="{FF2B5EF4-FFF2-40B4-BE49-F238E27FC236}">
                  <a16:creationId xmlns:a16="http://schemas.microsoft.com/office/drawing/2014/main" id="{11CF7869-7AFB-4835-8FEC-C9777467898C}"/>
                </a:ext>
              </a:extLst>
            </p:cNvPr>
            <p:cNvSpPr txBox="1"/>
            <p:nvPr/>
          </p:nvSpPr>
          <p:spPr>
            <a:xfrm>
              <a:off x="8567592" y="2367300"/>
              <a:ext cx="491869" cy="353943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IF</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SF</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IH</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SH</a:t>
              </a:r>
            </a:p>
          </p:txBody>
        </p:sp>
        <p:cxnSp>
          <p:nvCxnSpPr>
            <p:cNvPr id="53" name="Straight Connector 52">
              <a:extLst>
                <a:ext uri="{FF2B5EF4-FFF2-40B4-BE49-F238E27FC236}">
                  <a16:creationId xmlns:a16="http://schemas.microsoft.com/office/drawing/2014/main" id="{729E860C-7F6A-44A6-9F25-F021D712267A}"/>
                </a:ext>
              </a:extLst>
            </p:cNvPr>
            <p:cNvCxnSpPr>
              <a:cxnSpLocks/>
            </p:cNvCxnSpPr>
            <p:nvPr/>
          </p:nvCxnSpPr>
          <p:spPr>
            <a:xfrm>
              <a:off x="8653246" y="3379243"/>
              <a:ext cx="231288"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4" name="Straight Connector 53">
              <a:extLst>
                <a:ext uri="{FF2B5EF4-FFF2-40B4-BE49-F238E27FC236}">
                  <a16:creationId xmlns:a16="http://schemas.microsoft.com/office/drawing/2014/main" id="{CAF25640-D1A2-4512-A138-64617607F2C7}"/>
                </a:ext>
              </a:extLst>
            </p:cNvPr>
            <p:cNvCxnSpPr>
              <a:cxnSpLocks/>
            </p:cNvCxnSpPr>
            <p:nvPr/>
          </p:nvCxnSpPr>
          <p:spPr>
            <a:xfrm>
              <a:off x="8653246" y="4569115"/>
              <a:ext cx="231288" cy="0"/>
            </a:xfrm>
            <a:prstGeom prst="line">
              <a:avLst/>
            </a:prstGeom>
            <a:ln w="38100">
              <a:solidFill>
                <a:srgbClr val="4141FF"/>
              </a:solidFill>
            </a:ln>
          </p:spPr>
          <p:style>
            <a:lnRef idx="3">
              <a:schemeClr val="accent1"/>
            </a:lnRef>
            <a:fillRef idx="0">
              <a:schemeClr val="accent1"/>
            </a:fillRef>
            <a:effectRef idx="2">
              <a:schemeClr val="accent1"/>
            </a:effectRef>
            <a:fontRef idx="minor">
              <a:schemeClr val="tx1"/>
            </a:fontRef>
          </p:style>
        </p:cxnSp>
        <p:cxnSp>
          <p:nvCxnSpPr>
            <p:cNvPr id="55" name="Straight Connector 54">
              <a:extLst>
                <a:ext uri="{FF2B5EF4-FFF2-40B4-BE49-F238E27FC236}">
                  <a16:creationId xmlns:a16="http://schemas.microsoft.com/office/drawing/2014/main" id="{2423AA30-CDCA-4E06-B4DD-2811DAE5A34A}"/>
                </a:ext>
              </a:extLst>
            </p:cNvPr>
            <p:cNvCxnSpPr>
              <a:cxnSpLocks/>
            </p:cNvCxnSpPr>
            <p:nvPr/>
          </p:nvCxnSpPr>
          <p:spPr>
            <a:xfrm>
              <a:off x="8653246" y="5547288"/>
              <a:ext cx="231288" cy="0"/>
            </a:xfrm>
            <a:prstGeom prst="line">
              <a:avLst/>
            </a:prstGeom>
            <a:ln w="38100">
              <a:solidFill>
                <a:srgbClr val="58AC58"/>
              </a:solidFill>
            </a:ln>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B3A52366-601E-4565-9B55-8A8011F0BF54}"/>
                </a:ext>
              </a:extLst>
            </p:cNvPr>
            <p:cNvCxnSpPr>
              <a:cxnSpLocks/>
            </p:cNvCxnSpPr>
            <p:nvPr/>
          </p:nvCxnSpPr>
          <p:spPr>
            <a:xfrm>
              <a:off x="8653246" y="2375337"/>
              <a:ext cx="231288" cy="0"/>
            </a:xfrm>
            <a:prstGeom prst="line">
              <a:avLst/>
            </a:prstGeom>
            <a:ln w="38100"/>
          </p:spPr>
          <p:style>
            <a:lnRef idx="3">
              <a:schemeClr val="dk1"/>
            </a:lnRef>
            <a:fillRef idx="0">
              <a:schemeClr val="dk1"/>
            </a:fillRef>
            <a:effectRef idx="2">
              <a:schemeClr val="dk1"/>
            </a:effectRef>
            <a:fontRef idx="minor">
              <a:schemeClr val="tx1"/>
            </a:fontRef>
          </p:style>
        </p:cxnSp>
      </p:grpSp>
      <p:grpSp>
        <p:nvGrpSpPr>
          <p:cNvPr id="17" name="Group 16">
            <a:extLst>
              <a:ext uri="{FF2B5EF4-FFF2-40B4-BE49-F238E27FC236}">
                <a16:creationId xmlns:a16="http://schemas.microsoft.com/office/drawing/2014/main" id="{EC9A7238-B1CB-4630-B4C6-218A562CB000}"/>
              </a:ext>
            </a:extLst>
          </p:cNvPr>
          <p:cNvGrpSpPr/>
          <p:nvPr/>
        </p:nvGrpSpPr>
        <p:grpSpPr>
          <a:xfrm>
            <a:off x="930136" y="1854958"/>
            <a:ext cx="7548183" cy="4397857"/>
            <a:chOff x="29490141" y="25409340"/>
            <a:chExt cx="12582700" cy="7331157"/>
          </a:xfrm>
        </p:grpSpPr>
        <p:pic>
          <p:nvPicPr>
            <p:cNvPr id="18" name="Picture 17">
              <a:extLst>
                <a:ext uri="{FF2B5EF4-FFF2-40B4-BE49-F238E27FC236}">
                  <a16:creationId xmlns:a16="http://schemas.microsoft.com/office/drawing/2014/main" id="{B24FD1C5-FC59-4C12-B72B-E0F90A72E2FA}"/>
                </a:ext>
              </a:extLst>
            </p:cNvPr>
            <p:cNvPicPr>
              <a:picLocks noChangeAspect="1"/>
            </p:cNvPicPr>
            <p:nvPr/>
          </p:nvPicPr>
          <p:blipFill rotWithShape="1">
            <a:blip r:embed="rId2"/>
            <a:srcRect l="1384" t="8400" r="1981" b="5675"/>
            <a:stretch/>
          </p:blipFill>
          <p:spPr>
            <a:xfrm>
              <a:off x="31223092" y="25463268"/>
              <a:ext cx="9231391" cy="5505233"/>
            </a:xfrm>
            <a:prstGeom prst="rect">
              <a:avLst/>
            </a:prstGeom>
          </p:spPr>
        </p:pic>
        <p:sp>
          <p:nvSpPr>
            <p:cNvPr id="19" name="TextBox 18">
              <a:extLst>
                <a:ext uri="{FF2B5EF4-FFF2-40B4-BE49-F238E27FC236}">
                  <a16:creationId xmlns:a16="http://schemas.microsoft.com/office/drawing/2014/main" id="{0D66BC14-65B1-4A72-A0A3-7DA27E732278}"/>
                </a:ext>
              </a:extLst>
            </p:cNvPr>
            <p:cNvSpPr txBox="1"/>
            <p:nvPr/>
          </p:nvSpPr>
          <p:spPr>
            <a:xfrm>
              <a:off x="36339269" y="31544466"/>
              <a:ext cx="4026421" cy="866023"/>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IF &gt; IH, </a:t>
              </a:r>
              <a:r>
                <a:rPr lang="en-US" sz="1600" i="1" dirty="0">
                  <a:latin typeface="Arial" panose="020B0604020202020204" pitchFamily="34" charset="0"/>
                  <a:cs typeface="Arial" panose="020B0604020202020204" pitchFamily="34" charset="0"/>
                </a:rPr>
                <a:t>p </a:t>
              </a:r>
              <a:r>
                <a:rPr lang="en-US" sz="1600" dirty="0">
                  <a:latin typeface="Arial" panose="020B0604020202020204" pitchFamily="34" charset="0"/>
                  <a:cs typeface="Arial" panose="020B0604020202020204" pitchFamily="34" charset="0"/>
                </a:rPr>
                <a:t>&lt; .0001</a:t>
              </a:r>
            </a:p>
            <a:p>
              <a:pPr algn="ctr"/>
              <a:r>
                <a:rPr lang="en-US" sz="1600" dirty="0">
                  <a:latin typeface="Arial" panose="020B0604020202020204" pitchFamily="34" charset="0"/>
                  <a:cs typeface="Arial" panose="020B0604020202020204" pitchFamily="34" charset="0"/>
                </a:rPr>
                <a:t>IH &lt; SH, </a:t>
              </a:r>
              <a:r>
                <a:rPr lang="en-US" sz="1600" i="1" dirty="0">
                  <a:latin typeface="Arial" panose="020B060402020202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 &lt; .0018</a:t>
              </a:r>
            </a:p>
          </p:txBody>
        </p:sp>
        <p:sp>
          <p:nvSpPr>
            <p:cNvPr id="20" name="TextBox 19">
              <a:extLst>
                <a:ext uri="{FF2B5EF4-FFF2-40B4-BE49-F238E27FC236}">
                  <a16:creationId xmlns:a16="http://schemas.microsoft.com/office/drawing/2014/main" id="{DE492F85-CA74-40D0-BE1D-22F8DEAD46D1}"/>
                </a:ext>
              </a:extLst>
            </p:cNvPr>
            <p:cNvSpPr txBox="1"/>
            <p:nvPr/>
          </p:nvSpPr>
          <p:spPr>
            <a:xfrm>
              <a:off x="31566363" y="30930401"/>
              <a:ext cx="4026421" cy="159530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IF &gt; IH, </a:t>
              </a:r>
              <a:r>
                <a:rPr lang="en-US" sz="1600" i="1" dirty="0">
                  <a:latin typeface="Arial" panose="020B0604020202020204" pitchFamily="34" charset="0"/>
                  <a:cs typeface="Arial" panose="020B0604020202020204" pitchFamily="34" charset="0"/>
                </a:rPr>
                <a:t>p =</a:t>
              </a:r>
              <a:r>
                <a:rPr lang="en-US" sz="1600" dirty="0">
                  <a:latin typeface="Arial" panose="020B0604020202020204" pitchFamily="34" charset="0"/>
                  <a:cs typeface="Arial" panose="020B0604020202020204" pitchFamily="34" charset="0"/>
                </a:rPr>
                <a:t> .0070</a:t>
              </a:r>
            </a:p>
            <a:p>
              <a:pPr algn="ctr"/>
              <a:r>
                <a:rPr lang="en-US" sz="1600" dirty="0">
                  <a:latin typeface="Arial" panose="020B0604020202020204" pitchFamily="34" charset="0"/>
                  <a:cs typeface="Arial" panose="020B0604020202020204" pitchFamily="34" charset="0"/>
                </a:rPr>
                <a:t>SF &gt; SH, </a:t>
              </a:r>
              <a:r>
                <a:rPr lang="en-US" sz="1600" i="1" dirty="0">
                  <a:latin typeface="Arial" panose="020B060402020202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 = .0007</a:t>
              </a:r>
            </a:p>
            <a:p>
              <a:pPr algn="ctr"/>
              <a:r>
                <a:rPr lang="en-US" sz="1600" dirty="0">
                  <a:latin typeface="Arial" panose="020B0604020202020204" pitchFamily="34" charset="0"/>
                  <a:cs typeface="Arial" panose="020B0604020202020204" pitchFamily="34" charset="0"/>
                </a:rPr>
                <a:t>IF &lt; SF, </a:t>
              </a:r>
              <a:r>
                <a:rPr lang="en-US" sz="1600" i="1" dirty="0">
                  <a:latin typeface="Arial" panose="020B060402020202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 &lt; .0001 </a:t>
              </a:r>
            </a:p>
            <a:p>
              <a:pPr algn="ctr"/>
              <a:r>
                <a:rPr lang="en-US" sz="1600" dirty="0">
                  <a:latin typeface="Arial" panose="020B0604020202020204" pitchFamily="34" charset="0"/>
                  <a:cs typeface="Arial" panose="020B0604020202020204" pitchFamily="34" charset="0"/>
                </a:rPr>
                <a:t>IH &lt; SH, </a:t>
              </a:r>
              <a:r>
                <a:rPr lang="en-US" sz="1600" i="1" dirty="0">
                  <a:latin typeface="Arial" panose="020B060402020202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 = .0012</a:t>
              </a:r>
            </a:p>
          </p:txBody>
        </p:sp>
        <p:grpSp>
          <p:nvGrpSpPr>
            <p:cNvPr id="21" name="Group 20">
              <a:extLst>
                <a:ext uri="{FF2B5EF4-FFF2-40B4-BE49-F238E27FC236}">
                  <a16:creationId xmlns:a16="http://schemas.microsoft.com/office/drawing/2014/main" id="{8FE3F12C-5E43-4D5E-B5AD-74091E2CC138}"/>
                </a:ext>
              </a:extLst>
            </p:cNvPr>
            <p:cNvGrpSpPr/>
            <p:nvPr/>
          </p:nvGrpSpPr>
          <p:grpSpPr>
            <a:xfrm>
              <a:off x="29490141" y="25463271"/>
              <a:ext cx="1505111" cy="7277226"/>
              <a:chOff x="0" y="972766"/>
              <a:chExt cx="3907151" cy="18891118"/>
            </a:xfrm>
          </p:grpSpPr>
          <p:pic>
            <p:nvPicPr>
              <p:cNvPr id="30" name="Picture 29">
                <a:extLst>
                  <a:ext uri="{FF2B5EF4-FFF2-40B4-BE49-F238E27FC236}">
                    <a16:creationId xmlns:a16="http://schemas.microsoft.com/office/drawing/2014/main" id="{5D78ED7D-074D-4CD8-8B40-04A22A32D1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22" t="21134" r="34618" b="10709"/>
              <a:stretch/>
            </p:blipFill>
            <p:spPr>
              <a:xfrm>
                <a:off x="0" y="972766"/>
                <a:ext cx="3589507" cy="4674166"/>
              </a:xfrm>
              <a:prstGeom prst="rect">
                <a:avLst/>
              </a:prstGeom>
            </p:spPr>
          </p:pic>
          <p:pic>
            <p:nvPicPr>
              <p:cNvPr id="31" name="Picture 30">
                <a:extLst>
                  <a:ext uri="{FF2B5EF4-FFF2-40B4-BE49-F238E27FC236}">
                    <a16:creationId xmlns:a16="http://schemas.microsoft.com/office/drawing/2014/main" id="{156904C6-8856-47A0-9A71-6E6A34ECDC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801" t="20543" r="34862" b="11381"/>
              <a:stretch/>
            </p:blipFill>
            <p:spPr>
              <a:xfrm>
                <a:off x="158954" y="5660641"/>
                <a:ext cx="3521413" cy="4674166"/>
              </a:xfrm>
              <a:prstGeom prst="rect">
                <a:avLst/>
              </a:prstGeom>
            </p:spPr>
          </p:pic>
          <p:pic>
            <p:nvPicPr>
              <p:cNvPr id="32" name="Picture 31">
                <a:extLst>
                  <a:ext uri="{FF2B5EF4-FFF2-40B4-BE49-F238E27FC236}">
                    <a16:creationId xmlns:a16="http://schemas.microsoft.com/office/drawing/2014/main" id="{FB046049-2CBB-40BF-A32E-15ED7AA3D2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093" t="21135" r="35206" b="10709"/>
              <a:stretch/>
            </p:blipFill>
            <p:spPr>
              <a:xfrm>
                <a:off x="384908" y="10515193"/>
                <a:ext cx="3443591" cy="4674166"/>
              </a:xfrm>
              <a:prstGeom prst="rect">
                <a:avLst/>
              </a:prstGeom>
            </p:spPr>
          </p:pic>
          <p:pic>
            <p:nvPicPr>
              <p:cNvPr id="33" name="Picture 32">
                <a:extLst>
                  <a:ext uri="{FF2B5EF4-FFF2-40B4-BE49-F238E27FC236}">
                    <a16:creationId xmlns:a16="http://schemas.microsoft.com/office/drawing/2014/main" id="{E87E14AF-5FFF-498A-8A62-91B02A1357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345" t="21277" r="34953" b="10709"/>
              <a:stretch/>
            </p:blipFill>
            <p:spPr>
              <a:xfrm>
                <a:off x="463560" y="15199445"/>
                <a:ext cx="3443591" cy="4664439"/>
              </a:xfrm>
              <a:prstGeom prst="rect">
                <a:avLst/>
              </a:prstGeom>
            </p:spPr>
          </p:pic>
        </p:grpSp>
        <p:grpSp>
          <p:nvGrpSpPr>
            <p:cNvPr id="22" name="Group 21">
              <a:extLst>
                <a:ext uri="{FF2B5EF4-FFF2-40B4-BE49-F238E27FC236}">
                  <a16:creationId xmlns:a16="http://schemas.microsoft.com/office/drawing/2014/main" id="{B2E548A1-9B26-4FB7-9FD8-FC6C3477EC50}"/>
                </a:ext>
              </a:extLst>
            </p:cNvPr>
            <p:cNvGrpSpPr/>
            <p:nvPr/>
          </p:nvGrpSpPr>
          <p:grpSpPr>
            <a:xfrm>
              <a:off x="40576086" y="25409340"/>
              <a:ext cx="1496755" cy="7331157"/>
              <a:chOff x="-644238" y="1349540"/>
              <a:chExt cx="3489080" cy="17089641"/>
            </a:xfrm>
          </p:grpSpPr>
          <p:pic>
            <p:nvPicPr>
              <p:cNvPr id="23" name="Picture 22">
                <a:extLst>
                  <a:ext uri="{FF2B5EF4-FFF2-40B4-BE49-F238E27FC236}">
                    <a16:creationId xmlns:a16="http://schemas.microsoft.com/office/drawing/2014/main" id="{C4236A98-029A-43CF-BE7C-06441A2B9A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81" t="23262" r="36715" b="16094"/>
              <a:stretch/>
            </p:blipFill>
            <p:spPr>
              <a:xfrm>
                <a:off x="-644238" y="1349540"/>
                <a:ext cx="3200400" cy="4158919"/>
              </a:xfrm>
              <a:prstGeom prst="rect">
                <a:avLst/>
              </a:prstGeom>
            </p:spPr>
          </p:pic>
          <p:pic>
            <p:nvPicPr>
              <p:cNvPr id="24" name="Picture 23">
                <a:extLst>
                  <a:ext uri="{FF2B5EF4-FFF2-40B4-BE49-F238E27FC236}">
                    <a16:creationId xmlns:a16="http://schemas.microsoft.com/office/drawing/2014/main" id="{BEB2ACCB-6246-4048-AA4F-83593D2498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604" t="23262" r="36547" b="16094"/>
              <a:stretch/>
            </p:blipFill>
            <p:spPr>
              <a:xfrm>
                <a:off x="-460167" y="5653603"/>
                <a:ext cx="3112851" cy="4158919"/>
              </a:xfrm>
              <a:prstGeom prst="rect">
                <a:avLst/>
              </a:prstGeom>
            </p:spPr>
          </p:pic>
          <p:pic>
            <p:nvPicPr>
              <p:cNvPr id="25" name="Picture 24">
                <a:extLst>
                  <a:ext uri="{FF2B5EF4-FFF2-40B4-BE49-F238E27FC236}">
                    <a16:creationId xmlns:a16="http://schemas.microsoft.com/office/drawing/2014/main" id="{BE4E4CF3-1E2F-4A7B-BA32-7655F70467E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269" t="22695" r="36127" b="16094"/>
              <a:stretch/>
            </p:blipFill>
            <p:spPr>
              <a:xfrm>
                <a:off x="-360244" y="9937218"/>
                <a:ext cx="3200400" cy="4197828"/>
              </a:xfrm>
              <a:prstGeom prst="rect">
                <a:avLst/>
              </a:prstGeom>
            </p:spPr>
          </p:pic>
          <p:pic>
            <p:nvPicPr>
              <p:cNvPr id="26" name="Picture 25">
                <a:extLst>
                  <a:ext uri="{FF2B5EF4-FFF2-40B4-BE49-F238E27FC236}">
                    <a16:creationId xmlns:a16="http://schemas.microsoft.com/office/drawing/2014/main" id="{65BFFD43-AED9-472A-ADD5-A33BB3E3C80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352" t="22837" r="36044" b="15952"/>
              <a:stretch/>
            </p:blipFill>
            <p:spPr>
              <a:xfrm>
                <a:off x="-355559" y="14241352"/>
                <a:ext cx="3200401" cy="4197829"/>
              </a:xfrm>
              <a:prstGeom prst="rect">
                <a:avLst/>
              </a:prstGeom>
            </p:spPr>
          </p:pic>
        </p:grpSp>
      </p:grpSp>
      <p:sp>
        <p:nvSpPr>
          <p:cNvPr id="34" name="TextBox 77">
            <a:extLst>
              <a:ext uri="{FF2B5EF4-FFF2-40B4-BE49-F238E27FC236}">
                <a16:creationId xmlns:a16="http://schemas.microsoft.com/office/drawing/2014/main" id="{7135CB08-A4A2-4140-A680-A4C5CDD44E94}"/>
              </a:ext>
            </a:extLst>
          </p:cNvPr>
          <p:cNvSpPr txBox="1"/>
          <p:nvPr/>
        </p:nvSpPr>
        <p:spPr>
          <a:xfrm>
            <a:off x="2456995" y="1939610"/>
            <a:ext cx="707301" cy="65422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6 </a:t>
            </a:r>
            <a:r>
              <a:rPr lang="en-US" sz="1600" dirty="0" err="1">
                <a:latin typeface="Arial" panose="020B0604020202020204" pitchFamily="34" charset="0"/>
                <a:cs typeface="Arial" panose="020B0604020202020204" pitchFamily="34" charset="0"/>
              </a:rPr>
              <a:t>mos</a:t>
            </a:r>
            <a:endParaRPr lang="en-US" sz="1600" dirty="0">
              <a:latin typeface="Arial" panose="020B0604020202020204" pitchFamily="34" charset="0"/>
              <a:cs typeface="Arial" panose="020B0604020202020204" pitchFamily="34" charset="0"/>
            </a:endParaRPr>
          </a:p>
        </p:txBody>
      </p:sp>
      <p:sp>
        <p:nvSpPr>
          <p:cNvPr id="35" name="TextBox 77">
            <a:extLst>
              <a:ext uri="{FF2B5EF4-FFF2-40B4-BE49-F238E27FC236}">
                <a16:creationId xmlns:a16="http://schemas.microsoft.com/office/drawing/2014/main" id="{13573875-F9F9-4EBA-BC0F-D37898377977}"/>
              </a:ext>
            </a:extLst>
          </p:cNvPr>
          <p:cNvSpPr txBox="1"/>
          <p:nvPr/>
        </p:nvSpPr>
        <p:spPr>
          <a:xfrm>
            <a:off x="4991176" y="1939610"/>
            <a:ext cx="829718" cy="65422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12 </a:t>
            </a:r>
            <a:r>
              <a:rPr lang="en-US" sz="1600" dirty="0" err="1">
                <a:latin typeface="Arial" panose="020B0604020202020204" pitchFamily="34" charset="0"/>
                <a:cs typeface="Arial" panose="020B0604020202020204" pitchFamily="34" charset="0"/>
              </a:rPr>
              <a:t>mos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2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8407FB5-E54F-4F59-8586-4F6EA0AA6271}"/>
              </a:ext>
            </a:extLst>
          </p:cNvPr>
          <p:cNvGrpSpPr/>
          <p:nvPr/>
        </p:nvGrpSpPr>
        <p:grpSpPr>
          <a:xfrm>
            <a:off x="480291" y="150186"/>
            <a:ext cx="3147695" cy="755448"/>
            <a:chOff x="3293774" y="1670308"/>
            <a:chExt cx="1138236" cy="273177"/>
          </a:xfrm>
        </p:grpSpPr>
        <p:sp>
          <p:nvSpPr>
            <p:cNvPr id="10" name="Oval 9">
              <a:extLst>
                <a:ext uri="{FF2B5EF4-FFF2-40B4-BE49-F238E27FC236}">
                  <a16:creationId xmlns:a16="http://schemas.microsoft.com/office/drawing/2014/main" id="{BBD6DC23-D22F-44AC-A1D4-E99B8C87A5A0}"/>
                </a:ext>
              </a:extLst>
            </p:cNvPr>
            <p:cNvSpPr/>
            <p:nvPr/>
          </p:nvSpPr>
          <p:spPr>
            <a:xfrm>
              <a:off x="3293774"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11" name="Chord 10">
              <a:extLst>
                <a:ext uri="{FF2B5EF4-FFF2-40B4-BE49-F238E27FC236}">
                  <a16:creationId xmlns:a16="http://schemas.microsoft.com/office/drawing/2014/main" id="{59B519C2-40DA-4841-97AF-8B927EE16C11}"/>
                </a:ext>
              </a:extLst>
            </p:cNvPr>
            <p:cNvSpPr/>
            <p:nvPr/>
          </p:nvSpPr>
          <p:spPr>
            <a:xfrm>
              <a:off x="3321091" y="1697625"/>
              <a:ext cx="218541" cy="218541"/>
            </a:xfrm>
            <a:prstGeom prst="chord">
              <a:avLst>
                <a:gd name="adj1" fmla="val 0"/>
                <a:gd name="adj2" fmla="val 10800000"/>
              </a:avLst>
            </a:prstGeom>
            <a:gradFill rotWithShape="0">
              <a:gsLst>
                <a:gs pos="0">
                  <a:srgbClr val="FF476A"/>
                </a:gs>
                <a:gs pos="50000">
                  <a:srgbClr val="FF476A"/>
                </a:gs>
                <a:gs pos="100000">
                  <a:srgbClr val="FF476A"/>
                </a:gs>
              </a:gsLst>
            </a:gradFill>
          </p:spPr>
          <p:style>
            <a:lnRef idx="1">
              <a:schemeClr val="accent3">
                <a:hueOff val="1084240"/>
                <a:satOff val="40000"/>
                <a:lumOff val="-5882"/>
                <a:alphaOff val="0"/>
              </a:schemeClr>
            </a:lnRef>
            <a:fillRef idx="3">
              <a:scrgbClr r="0" g="0" b="0"/>
            </a:fillRef>
            <a:effectRef idx="2">
              <a:schemeClr val="accent3">
                <a:hueOff val="1084240"/>
                <a:satOff val="40000"/>
                <a:lumOff val="-5882"/>
                <a:alphaOff val="0"/>
              </a:schemeClr>
            </a:effectRef>
            <a:fontRef idx="minor">
              <a:schemeClr val="lt1"/>
            </a:fontRef>
          </p:style>
        </p:sp>
        <p:sp>
          <p:nvSpPr>
            <p:cNvPr id="12" name="Freeform: Shape 11">
              <a:extLst>
                <a:ext uri="{FF2B5EF4-FFF2-40B4-BE49-F238E27FC236}">
                  <a16:creationId xmlns:a16="http://schemas.microsoft.com/office/drawing/2014/main" id="{ACF1E3DC-67F5-428C-9157-4AD726C6EBD4}"/>
                </a:ext>
              </a:extLst>
            </p:cNvPr>
            <p:cNvSpPr/>
            <p:nvPr/>
          </p:nvSpPr>
          <p:spPr>
            <a:xfrm>
              <a:off x="3623862" y="1670308"/>
              <a:ext cx="808148" cy="273177"/>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3200" b="1" kern="1200" dirty="0">
                  <a:solidFill>
                    <a:schemeClr val="tx1">
                      <a:lumMod val="65000"/>
                      <a:lumOff val="35000"/>
                    </a:schemeClr>
                  </a:solidFill>
                  <a:latin typeface="Arial" panose="020B0604020202020204" pitchFamily="34" charset="0"/>
                  <a:cs typeface="Arial" panose="020B0604020202020204" pitchFamily="34" charset="0"/>
                </a:rPr>
                <a:t>Results</a:t>
              </a:r>
            </a:p>
          </p:txBody>
        </p:sp>
      </p:grpSp>
      <p:cxnSp>
        <p:nvCxnSpPr>
          <p:cNvPr id="13" name="Straight Connector 12">
            <a:extLst>
              <a:ext uri="{FF2B5EF4-FFF2-40B4-BE49-F238E27FC236}">
                <a16:creationId xmlns:a16="http://schemas.microsoft.com/office/drawing/2014/main" id="{1F3B92E1-B2CD-4659-8C17-149EA5E92300}"/>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E113A60-C580-4E1A-9AF3-BA464D2E3D53}"/>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lang="en-US" b="1" noProof="0" dirty="0">
                <a:solidFill>
                  <a:srgbClr val="78000A"/>
                </a:solidFill>
                <a:latin typeface="Arial" panose="020B0604020202020204" pitchFamily="34" charset="0"/>
                <a:cs typeface="Arial" panose="020B0604020202020204" pitchFamily="34" charset="0"/>
              </a:rPr>
              <a:t>Source Analysis – P1</a:t>
            </a:r>
            <a:endPar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endParaRPr>
          </a:p>
        </p:txBody>
      </p:sp>
      <p:grpSp>
        <p:nvGrpSpPr>
          <p:cNvPr id="54" name="Group 53">
            <a:extLst>
              <a:ext uri="{FF2B5EF4-FFF2-40B4-BE49-F238E27FC236}">
                <a16:creationId xmlns:a16="http://schemas.microsoft.com/office/drawing/2014/main" id="{BF227161-3512-4AF2-A4E1-FB6E6B0C4553}"/>
              </a:ext>
            </a:extLst>
          </p:cNvPr>
          <p:cNvGrpSpPr/>
          <p:nvPr/>
        </p:nvGrpSpPr>
        <p:grpSpPr>
          <a:xfrm>
            <a:off x="480291" y="1872401"/>
            <a:ext cx="5431205" cy="1629980"/>
            <a:chOff x="258618" y="2147746"/>
            <a:chExt cx="5431205" cy="1629980"/>
          </a:xfrm>
        </p:grpSpPr>
        <p:grpSp>
          <p:nvGrpSpPr>
            <p:cNvPr id="6" name="Group 5">
              <a:extLst>
                <a:ext uri="{FF2B5EF4-FFF2-40B4-BE49-F238E27FC236}">
                  <a16:creationId xmlns:a16="http://schemas.microsoft.com/office/drawing/2014/main" id="{B116855E-1FC0-4F71-AC4F-B88F8A9E7045}"/>
                </a:ext>
              </a:extLst>
            </p:cNvPr>
            <p:cNvGrpSpPr/>
            <p:nvPr/>
          </p:nvGrpSpPr>
          <p:grpSpPr>
            <a:xfrm>
              <a:off x="258618" y="2163852"/>
              <a:ext cx="5431205" cy="1613874"/>
              <a:chOff x="387986" y="1884218"/>
              <a:chExt cx="5431205" cy="1613874"/>
            </a:xfrm>
          </p:grpSpPr>
          <p:grpSp>
            <p:nvGrpSpPr>
              <p:cNvPr id="5" name="Group 4">
                <a:extLst>
                  <a:ext uri="{FF2B5EF4-FFF2-40B4-BE49-F238E27FC236}">
                    <a16:creationId xmlns:a16="http://schemas.microsoft.com/office/drawing/2014/main" id="{905236E5-378C-4170-B467-3ECB83509640}"/>
                  </a:ext>
                </a:extLst>
              </p:cNvPr>
              <p:cNvGrpSpPr/>
              <p:nvPr/>
            </p:nvGrpSpPr>
            <p:grpSpPr>
              <a:xfrm>
                <a:off x="387986" y="1884218"/>
                <a:ext cx="5431205" cy="1613874"/>
                <a:chOff x="369513" y="2059709"/>
                <a:chExt cx="5431205" cy="1613874"/>
              </a:xfrm>
            </p:grpSpPr>
            <p:pic>
              <p:nvPicPr>
                <p:cNvPr id="3" name="Picture 2">
                  <a:extLst>
                    <a:ext uri="{FF2B5EF4-FFF2-40B4-BE49-F238E27FC236}">
                      <a16:creationId xmlns:a16="http://schemas.microsoft.com/office/drawing/2014/main" id="{5061837A-1447-45EE-8D83-F2770870E767}"/>
                    </a:ext>
                  </a:extLst>
                </p:cNvPr>
                <p:cNvPicPr>
                  <a:picLocks noChangeAspect="1"/>
                </p:cNvPicPr>
                <p:nvPr/>
              </p:nvPicPr>
              <p:blipFill rotWithShape="1">
                <a:blip r:embed="rId2">
                  <a:extLst>
                    <a:ext uri="{28A0092B-C50C-407E-A947-70E740481C1C}">
                      <a14:useLocalDpi xmlns:a14="http://schemas.microsoft.com/office/drawing/2010/main" val="0"/>
                    </a:ext>
                  </a:extLst>
                </a:blip>
                <a:srcRect l="24138" t="5018" r="2055" b="77070"/>
                <a:stretch/>
              </p:blipFill>
              <p:spPr>
                <a:xfrm>
                  <a:off x="738909" y="2059709"/>
                  <a:ext cx="5061809" cy="1228436"/>
                </a:xfrm>
                <a:prstGeom prst="rect">
                  <a:avLst/>
                </a:prstGeom>
              </p:spPr>
            </p:pic>
            <p:sp>
              <p:nvSpPr>
                <p:cNvPr id="4" name="TextBox 3">
                  <a:extLst>
                    <a:ext uri="{FF2B5EF4-FFF2-40B4-BE49-F238E27FC236}">
                      <a16:creationId xmlns:a16="http://schemas.microsoft.com/office/drawing/2014/main" id="{2113F329-C290-4DF6-8071-9633C2058540}"/>
                    </a:ext>
                  </a:extLst>
                </p:cNvPr>
                <p:cNvSpPr txBox="1"/>
                <p:nvPr/>
              </p:nvSpPr>
              <p:spPr>
                <a:xfrm rot="16200000">
                  <a:off x="41561" y="2482214"/>
                  <a:ext cx="1025236" cy="369332"/>
                </a:xfrm>
                <a:prstGeom prst="rect">
                  <a:avLst/>
                </a:prstGeom>
                <a:noFill/>
              </p:spPr>
              <p:txBody>
                <a:bodyPr wrap="square" rtlCol="0">
                  <a:spAutoFit/>
                </a:bodyPr>
                <a:lstStyle/>
                <a:p>
                  <a:r>
                    <a:rPr lang="en-US" dirty="0" err="1"/>
                    <a:t>Iz</a:t>
                  </a:r>
                  <a:r>
                    <a:rPr lang="en-US" dirty="0"/>
                    <a:t> P1 ERP </a:t>
                  </a:r>
                </a:p>
              </p:txBody>
            </p:sp>
            <p:sp>
              <p:nvSpPr>
                <p:cNvPr id="15" name="TextBox 14">
                  <a:extLst>
                    <a:ext uri="{FF2B5EF4-FFF2-40B4-BE49-F238E27FC236}">
                      <a16:creationId xmlns:a16="http://schemas.microsoft.com/office/drawing/2014/main" id="{9A4A80EE-777C-4126-A737-56FFF4168826}"/>
                    </a:ext>
                  </a:extLst>
                </p:cNvPr>
                <p:cNvSpPr txBox="1"/>
                <p:nvPr/>
              </p:nvSpPr>
              <p:spPr>
                <a:xfrm>
                  <a:off x="738845" y="3304251"/>
                  <a:ext cx="4987700" cy="369332"/>
                </a:xfrm>
                <a:prstGeom prst="rect">
                  <a:avLst/>
                </a:prstGeom>
                <a:noFill/>
              </p:spPr>
              <p:txBody>
                <a:bodyPr wrap="square" rtlCol="0">
                  <a:spAutoFit/>
                </a:bodyPr>
                <a:lstStyle/>
                <a:p>
                  <a:r>
                    <a:rPr lang="en-US" dirty="0"/>
                    <a:t> CDR </a:t>
                  </a:r>
                  <a:r>
                    <a:rPr lang="en-US" dirty="0" err="1"/>
                    <a:t>mFG</a:t>
                  </a:r>
                  <a:r>
                    <a:rPr lang="en-US" dirty="0"/>
                    <a:t>        CDR LG          CDR </a:t>
                  </a:r>
                  <a:r>
                    <a:rPr lang="en-US" dirty="0" err="1"/>
                    <a:t>aTP</a:t>
                  </a:r>
                  <a:r>
                    <a:rPr lang="en-US" dirty="0"/>
                    <a:t>         CDR </a:t>
                  </a:r>
                  <a:r>
                    <a:rPr lang="en-US" dirty="0" err="1"/>
                    <a:t>pcC</a:t>
                  </a:r>
                  <a:r>
                    <a:rPr lang="en-US" dirty="0"/>
                    <a:t>        </a:t>
                  </a:r>
                </a:p>
              </p:txBody>
            </p:sp>
          </p:grpSp>
          <p:sp>
            <p:nvSpPr>
              <p:cNvPr id="16" name="TextBox 15">
                <a:extLst>
                  <a:ext uri="{FF2B5EF4-FFF2-40B4-BE49-F238E27FC236}">
                    <a16:creationId xmlns:a16="http://schemas.microsoft.com/office/drawing/2014/main" id="{F0A586A3-5E3E-487A-A1D8-5F335E18E6E7}"/>
                  </a:ext>
                </a:extLst>
              </p:cNvPr>
              <p:cNvSpPr txBox="1"/>
              <p:nvPr/>
            </p:nvSpPr>
            <p:spPr>
              <a:xfrm>
                <a:off x="2452159" y="2782456"/>
                <a:ext cx="799009" cy="369332"/>
              </a:xfrm>
              <a:prstGeom prst="rect">
                <a:avLst/>
              </a:prstGeom>
              <a:noFill/>
            </p:spPr>
            <p:txBody>
              <a:bodyPr wrap="square" rtlCol="0">
                <a:spAutoFit/>
              </a:bodyPr>
              <a:lstStyle/>
              <a:p>
                <a:r>
                  <a:rPr lang="en-US" i="1" dirty="0"/>
                  <a:t>r </a:t>
                </a:r>
                <a:r>
                  <a:rPr lang="en-US" dirty="0"/>
                  <a:t>= .80</a:t>
                </a:r>
                <a:r>
                  <a:rPr lang="en-US" i="1" dirty="0"/>
                  <a:t> </a:t>
                </a:r>
              </a:p>
            </p:txBody>
          </p:sp>
          <p:sp>
            <p:nvSpPr>
              <p:cNvPr id="17" name="TextBox 16">
                <a:extLst>
                  <a:ext uri="{FF2B5EF4-FFF2-40B4-BE49-F238E27FC236}">
                    <a16:creationId xmlns:a16="http://schemas.microsoft.com/office/drawing/2014/main" id="{5B4D7643-9F0A-4186-92FC-68E57FF374BE}"/>
                  </a:ext>
                </a:extLst>
              </p:cNvPr>
              <p:cNvSpPr txBox="1"/>
              <p:nvPr/>
            </p:nvSpPr>
            <p:spPr>
              <a:xfrm>
                <a:off x="1235739" y="2780266"/>
                <a:ext cx="799009" cy="369332"/>
              </a:xfrm>
              <a:prstGeom prst="rect">
                <a:avLst/>
              </a:prstGeom>
              <a:noFill/>
            </p:spPr>
            <p:txBody>
              <a:bodyPr wrap="square" rtlCol="0">
                <a:spAutoFit/>
              </a:bodyPr>
              <a:lstStyle/>
              <a:p>
                <a:r>
                  <a:rPr lang="en-US" i="1" dirty="0"/>
                  <a:t>r </a:t>
                </a:r>
                <a:r>
                  <a:rPr lang="en-US" dirty="0"/>
                  <a:t>= .62</a:t>
                </a:r>
                <a:r>
                  <a:rPr lang="en-US" i="1" dirty="0"/>
                  <a:t> </a:t>
                </a:r>
              </a:p>
            </p:txBody>
          </p:sp>
          <p:sp>
            <p:nvSpPr>
              <p:cNvPr id="18" name="TextBox 17">
                <a:extLst>
                  <a:ext uri="{FF2B5EF4-FFF2-40B4-BE49-F238E27FC236}">
                    <a16:creationId xmlns:a16="http://schemas.microsoft.com/office/drawing/2014/main" id="{AFC24738-F220-4859-9CBA-810A3E73D0B2}"/>
                  </a:ext>
                </a:extLst>
              </p:cNvPr>
              <p:cNvSpPr txBox="1"/>
              <p:nvPr/>
            </p:nvSpPr>
            <p:spPr>
              <a:xfrm>
                <a:off x="3736170" y="2779083"/>
                <a:ext cx="799009" cy="369332"/>
              </a:xfrm>
              <a:prstGeom prst="rect">
                <a:avLst/>
              </a:prstGeom>
              <a:noFill/>
            </p:spPr>
            <p:txBody>
              <a:bodyPr wrap="square" rtlCol="0">
                <a:spAutoFit/>
              </a:bodyPr>
              <a:lstStyle/>
              <a:p>
                <a:r>
                  <a:rPr lang="en-US" i="1" dirty="0"/>
                  <a:t>r </a:t>
                </a:r>
                <a:r>
                  <a:rPr lang="en-US" dirty="0"/>
                  <a:t>= .24</a:t>
                </a:r>
                <a:r>
                  <a:rPr lang="en-US" i="1" dirty="0"/>
                  <a:t> </a:t>
                </a:r>
              </a:p>
            </p:txBody>
          </p:sp>
          <p:sp>
            <p:nvSpPr>
              <p:cNvPr id="19" name="TextBox 18">
                <a:extLst>
                  <a:ext uri="{FF2B5EF4-FFF2-40B4-BE49-F238E27FC236}">
                    <a16:creationId xmlns:a16="http://schemas.microsoft.com/office/drawing/2014/main" id="{75BED4CA-676F-4E56-B24E-3BF57C348157}"/>
                  </a:ext>
                </a:extLst>
              </p:cNvPr>
              <p:cNvSpPr txBox="1"/>
              <p:nvPr/>
            </p:nvSpPr>
            <p:spPr>
              <a:xfrm>
                <a:off x="4995064" y="2780266"/>
                <a:ext cx="799009" cy="369332"/>
              </a:xfrm>
              <a:prstGeom prst="rect">
                <a:avLst/>
              </a:prstGeom>
              <a:noFill/>
            </p:spPr>
            <p:txBody>
              <a:bodyPr wrap="square" rtlCol="0">
                <a:spAutoFit/>
              </a:bodyPr>
              <a:lstStyle/>
              <a:p>
                <a:r>
                  <a:rPr lang="en-US" i="1" dirty="0"/>
                  <a:t>r </a:t>
                </a:r>
                <a:r>
                  <a:rPr lang="en-US" dirty="0"/>
                  <a:t>= .57</a:t>
                </a:r>
                <a:r>
                  <a:rPr lang="en-US" i="1" dirty="0"/>
                  <a:t> </a:t>
                </a:r>
              </a:p>
            </p:txBody>
          </p:sp>
        </p:grpSp>
        <p:sp>
          <p:nvSpPr>
            <p:cNvPr id="21" name="Rectangle 20">
              <a:extLst>
                <a:ext uri="{FF2B5EF4-FFF2-40B4-BE49-F238E27FC236}">
                  <a16:creationId xmlns:a16="http://schemas.microsoft.com/office/drawing/2014/main" id="{D6F63904-8F19-4B55-B594-3CC7EBCC3A2E}"/>
                </a:ext>
              </a:extLst>
            </p:cNvPr>
            <p:cNvSpPr/>
            <p:nvPr/>
          </p:nvSpPr>
          <p:spPr>
            <a:xfrm>
              <a:off x="1905380" y="2182324"/>
              <a:ext cx="1188720" cy="1188720"/>
            </a:xfrm>
            <a:prstGeom prst="rect">
              <a:avLst/>
            </a:prstGeom>
            <a:noFill/>
            <a:ln w="254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EC9D2330-69C2-4F42-9915-B07BA27344B7}"/>
                </a:ext>
              </a:extLst>
            </p:cNvPr>
            <p:cNvGrpSpPr/>
            <p:nvPr/>
          </p:nvGrpSpPr>
          <p:grpSpPr>
            <a:xfrm>
              <a:off x="697349" y="2147746"/>
              <a:ext cx="585594" cy="369332"/>
              <a:chOff x="919022" y="1799020"/>
              <a:chExt cx="585594" cy="369332"/>
            </a:xfrm>
          </p:grpSpPr>
          <p:sp>
            <p:nvSpPr>
              <p:cNvPr id="24" name="Oval 23">
                <a:extLst>
                  <a:ext uri="{FF2B5EF4-FFF2-40B4-BE49-F238E27FC236}">
                    <a16:creationId xmlns:a16="http://schemas.microsoft.com/office/drawing/2014/main" id="{9DAFC5B9-5133-4E12-9331-4F58B21005B1}"/>
                  </a:ext>
                </a:extLst>
              </p:cNvPr>
              <p:cNvSpPr>
                <a:spLocks noChangeAspect="1"/>
              </p:cNvSpPr>
              <p:nvPr/>
            </p:nvSpPr>
            <p:spPr>
              <a:xfrm>
                <a:off x="923637" y="1893449"/>
                <a:ext cx="46693" cy="45720"/>
              </a:xfrm>
              <a:prstGeom prst="ellipse">
                <a:avLst/>
              </a:prstGeom>
              <a:noFill/>
              <a:ln>
                <a:solidFill>
                  <a:srgbClr val="5D6A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1650497-DCFF-4C51-AC27-184C9A53032F}"/>
                  </a:ext>
                </a:extLst>
              </p:cNvPr>
              <p:cNvSpPr>
                <a:spLocks noChangeAspect="1"/>
              </p:cNvSpPr>
              <p:nvPr/>
            </p:nvSpPr>
            <p:spPr>
              <a:xfrm>
                <a:off x="919022" y="2036613"/>
                <a:ext cx="46693" cy="45720"/>
              </a:xfrm>
              <a:prstGeom prst="ellipse">
                <a:avLst/>
              </a:prstGeom>
              <a:noFill/>
              <a:ln>
                <a:solidFill>
                  <a:srgbClr val="943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C62FCDF-4808-4507-8FD8-15957D3573C2}"/>
                  </a:ext>
                </a:extLst>
              </p:cNvPr>
              <p:cNvSpPr txBox="1"/>
              <p:nvPr/>
            </p:nvSpPr>
            <p:spPr>
              <a:xfrm>
                <a:off x="931957" y="1799020"/>
                <a:ext cx="572659"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6 </a:t>
                </a:r>
                <a:r>
                  <a:rPr lang="en-US" sz="900" dirty="0" err="1">
                    <a:latin typeface="Arial" panose="020B0604020202020204" pitchFamily="34" charset="0"/>
                    <a:cs typeface="Arial" panose="020B0604020202020204" pitchFamily="34" charset="0"/>
                  </a:rPr>
                  <a:t>mos</a:t>
                </a:r>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12 </a:t>
                </a:r>
                <a:r>
                  <a:rPr lang="en-US" sz="900" dirty="0" err="1">
                    <a:latin typeface="Arial" panose="020B0604020202020204" pitchFamily="34" charset="0"/>
                    <a:cs typeface="Arial" panose="020B0604020202020204" pitchFamily="34" charset="0"/>
                  </a:rPr>
                  <a:t>mos</a:t>
                </a:r>
                <a:endParaRPr lang="en-US" sz="900" dirty="0">
                  <a:latin typeface="Arial" panose="020B0604020202020204" pitchFamily="34" charset="0"/>
                  <a:cs typeface="Arial" panose="020B0604020202020204" pitchFamily="34" charset="0"/>
                </a:endParaRPr>
              </a:p>
            </p:txBody>
          </p:sp>
        </p:grpSp>
      </p:grpSp>
      <p:grpSp>
        <p:nvGrpSpPr>
          <p:cNvPr id="55" name="Group 54">
            <a:extLst>
              <a:ext uri="{FF2B5EF4-FFF2-40B4-BE49-F238E27FC236}">
                <a16:creationId xmlns:a16="http://schemas.microsoft.com/office/drawing/2014/main" id="{23F30F2A-1825-478E-87E4-6F7C7C9F97EF}"/>
              </a:ext>
            </a:extLst>
          </p:cNvPr>
          <p:cNvGrpSpPr/>
          <p:nvPr/>
        </p:nvGrpSpPr>
        <p:grpSpPr>
          <a:xfrm>
            <a:off x="4418737" y="3994110"/>
            <a:ext cx="4350314" cy="2827088"/>
            <a:chOff x="2660072" y="3615114"/>
            <a:chExt cx="4350314" cy="2827088"/>
          </a:xfrm>
        </p:grpSpPr>
        <p:pic>
          <p:nvPicPr>
            <p:cNvPr id="1026" name="Picture 2" descr="The SGPanel Procedure">
              <a:extLst>
                <a:ext uri="{FF2B5EF4-FFF2-40B4-BE49-F238E27FC236}">
                  <a16:creationId xmlns:a16="http://schemas.microsoft.com/office/drawing/2014/main" id="{9001E903-5D92-4830-ACEA-0CB907364B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2" t="13126" r="66363" b="15464"/>
            <a:stretch/>
          </p:blipFill>
          <p:spPr bwMode="auto">
            <a:xfrm>
              <a:off x="5273949" y="4047756"/>
              <a:ext cx="1533318" cy="1683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SGPanel Procedure">
              <a:extLst>
                <a:ext uri="{FF2B5EF4-FFF2-40B4-BE49-F238E27FC236}">
                  <a16:creationId xmlns:a16="http://schemas.microsoft.com/office/drawing/2014/main" id="{1783010A-A3D5-48A3-9C7E-9A5DA23BE0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6" t="13182" r="66247" b="13687"/>
            <a:stretch/>
          </p:blipFill>
          <p:spPr bwMode="auto">
            <a:xfrm>
              <a:off x="2733511" y="4027049"/>
              <a:ext cx="1533317" cy="172104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89CF3A4-6D6A-423C-811F-AF3D1A272688}"/>
                </a:ext>
              </a:extLst>
            </p:cNvPr>
            <p:cNvSpPr txBox="1"/>
            <p:nvPr/>
          </p:nvSpPr>
          <p:spPr>
            <a:xfrm>
              <a:off x="2660072" y="3615114"/>
              <a:ext cx="4147195" cy="338554"/>
            </a:xfrm>
            <a:prstGeom prst="rect">
              <a:avLst/>
            </a:prstGeom>
            <a:solidFill>
              <a:schemeClr val="bg2"/>
            </a:solidFill>
          </p:spPr>
          <p:txBody>
            <a:bodyPr wrap="square">
              <a:spAutoFit/>
            </a:bodyPr>
            <a:lstStyle/>
            <a:p>
              <a:pPr algn="ctr"/>
              <a:r>
                <a:rPr lang="en-US" sz="1600" dirty="0"/>
                <a:t>LG</a:t>
              </a:r>
            </a:p>
          </p:txBody>
        </p:sp>
        <p:sp>
          <p:nvSpPr>
            <p:cNvPr id="23" name="TextBox 22">
              <a:extLst>
                <a:ext uri="{FF2B5EF4-FFF2-40B4-BE49-F238E27FC236}">
                  <a16:creationId xmlns:a16="http://schemas.microsoft.com/office/drawing/2014/main" id="{2B086BA1-B1CE-4FB4-B4C6-E874C316B753}"/>
                </a:ext>
              </a:extLst>
            </p:cNvPr>
            <p:cNvSpPr txBox="1"/>
            <p:nvPr/>
          </p:nvSpPr>
          <p:spPr>
            <a:xfrm>
              <a:off x="2759954" y="5795871"/>
              <a:ext cx="1736437"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SF &gt; SH, </a:t>
              </a:r>
              <a:r>
                <a:rPr lang="en-US" sz="1200" i="1" dirty="0">
                  <a:latin typeface="Arial" panose="020B0604020202020204" pitchFamily="34" charset="0"/>
                  <a:cs typeface="Arial" panose="020B0604020202020204" pitchFamily="34" charset="0"/>
                </a:rPr>
                <a:t>p =</a:t>
              </a:r>
              <a:r>
                <a:rPr lang="en-US" sz="1200" dirty="0">
                  <a:latin typeface="Arial" panose="020B0604020202020204" pitchFamily="34" charset="0"/>
                  <a:cs typeface="Arial" panose="020B0604020202020204" pitchFamily="34" charset="0"/>
                </a:rPr>
                <a:t> .0017</a:t>
              </a:r>
            </a:p>
            <a:p>
              <a:pPr algn="ctr"/>
              <a:r>
                <a:rPr lang="en-US" sz="1200" dirty="0">
                  <a:latin typeface="Arial" panose="020B0604020202020204" pitchFamily="34" charset="0"/>
                  <a:cs typeface="Arial" panose="020B0604020202020204" pitchFamily="34" charset="0"/>
                </a:rPr>
                <a:t>SF &gt; IF, </a:t>
              </a:r>
              <a:r>
                <a:rPr lang="en-US" sz="1200" i="1"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&lt; .0001</a:t>
              </a:r>
            </a:p>
            <a:p>
              <a:pPr algn="ctr"/>
              <a:r>
                <a:rPr lang="en-US" sz="1200" dirty="0">
                  <a:latin typeface="Arial" panose="020B0604020202020204" pitchFamily="34" charset="0"/>
                  <a:cs typeface="Arial" panose="020B0604020202020204" pitchFamily="34" charset="0"/>
                </a:rPr>
                <a:t>SH &gt; IH, </a:t>
              </a:r>
              <a:r>
                <a:rPr lang="en-US" sz="1200" i="1"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&lt; .0001</a:t>
              </a:r>
            </a:p>
          </p:txBody>
        </p:sp>
        <p:sp>
          <p:nvSpPr>
            <p:cNvPr id="25" name="TextBox 24">
              <a:extLst>
                <a:ext uri="{FF2B5EF4-FFF2-40B4-BE49-F238E27FC236}">
                  <a16:creationId xmlns:a16="http://schemas.microsoft.com/office/drawing/2014/main" id="{CC466BAE-78F8-4D17-8329-A17B9805649B}"/>
                </a:ext>
              </a:extLst>
            </p:cNvPr>
            <p:cNvSpPr txBox="1"/>
            <p:nvPr/>
          </p:nvSpPr>
          <p:spPr>
            <a:xfrm>
              <a:off x="5273949" y="5836151"/>
              <a:ext cx="1736437"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SF &gt; SH, </a:t>
              </a:r>
              <a:r>
                <a:rPr lang="en-US" sz="1200" i="1" dirty="0">
                  <a:latin typeface="Arial" panose="020B0604020202020204" pitchFamily="34" charset="0"/>
                  <a:cs typeface="Arial" panose="020B0604020202020204" pitchFamily="34" charset="0"/>
                </a:rPr>
                <a:t>p &lt;</a:t>
              </a:r>
              <a:r>
                <a:rPr lang="en-US" sz="1200" dirty="0">
                  <a:latin typeface="Arial" panose="020B0604020202020204" pitchFamily="34" charset="0"/>
                  <a:cs typeface="Arial" panose="020B0604020202020204" pitchFamily="34" charset="0"/>
                </a:rPr>
                <a:t> .0001</a:t>
              </a:r>
            </a:p>
            <a:p>
              <a:pPr algn="ctr"/>
              <a:r>
                <a:rPr lang="en-US" sz="1200" dirty="0">
                  <a:latin typeface="Arial" panose="020B0604020202020204" pitchFamily="34" charset="0"/>
                  <a:cs typeface="Arial" panose="020B0604020202020204" pitchFamily="34" charset="0"/>
                </a:rPr>
                <a:t>SH &gt; IH, </a:t>
              </a:r>
              <a:r>
                <a:rPr lang="en-US" sz="1200" i="1"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&lt; .0001</a:t>
              </a:r>
            </a:p>
          </p:txBody>
        </p:sp>
        <p:sp>
          <p:nvSpPr>
            <p:cNvPr id="30" name="TextBox 77">
              <a:extLst>
                <a:ext uri="{FF2B5EF4-FFF2-40B4-BE49-F238E27FC236}">
                  <a16:creationId xmlns:a16="http://schemas.microsoft.com/office/drawing/2014/main" id="{E58C8C22-8702-4BE5-8944-FE9453624E83}"/>
                </a:ext>
              </a:extLst>
            </p:cNvPr>
            <p:cNvSpPr txBox="1"/>
            <p:nvPr/>
          </p:nvSpPr>
          <p:spPr>
            <a:xfrm>
              <a:off x="3633415" y="5218959"/>
              <a:ext cx="70730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6 </a:t>
              </a:r>
              <a:r>
                <a:rPr lang="en-US" sz="1200" dirty="0" err="1">
                  <a:latin typeface="Arial" panose="020B0604020202020204" pitchFamily="34" charset="0"/>
                  <a:cs typeface="Arial" panose="020B0604020202020204" pitchFamily="34" charset="0"/>
                </a:rPr>
                <a:t>mos</a:t>
              </a:r>
              <a:endParaRPr lang="en-US" sz="1200" dirty="0">
                <a:latin typeface="Arial" panose="020B0604020202020204" pitchFamily="34" charset="0"/>
                <a:cs typeface="Arial" panose="020B0604020202020204" pitchFamily="34" charset="0"/>
              </a:endParaRPr>
            </a:p>
          </p:txBody>
        </p:sp>
        <p:sp>
          <p:nvSpPr>
            <p:cNvPr id="31" name="TextBox 77">
              <a:extLst>
                <a:ext uri="{FF2B5EF4-FFF2-40B4-BE49-F238E27FC236}">
                  <a16:creationId xmlns:a16="http://schemas.microsoft.com/office/drawing/2014/main" id="{97452686-180B-43CD-B501-E46A29AFF546}"/>
                </a:ext>
              </a:extLst>
            </p:cNvPr>
            <p:cNvSpPr txBox="1"/>
            <p:nvPr/>
          </p:nvSpPr>
          <p:spPr>
            <a:xfrm>
              <a:off x="6082707" y="5248904"/>
              <a:ext cx="82971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12 </a:t>
              </a:r>
              <a:r>
                <a:rPr lang="en-US" sz="1200" dirty="0" err="1">
                  <a:latin typeface="Arial" panose="020B0604020202020204" pitchFamily="34" charset="0"/>
                  <a:cs typeface="Arial" panose="020B0604020202020204" pitchFamily="34" charset="0"/>
                </a:rPr>
                <a:t>mos</a:t>
              </a:r>
              <a:endParaRPr lang="en-US" sz="1200" dirty="0">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45A4B692-FE65-4F51-9771-28F839CB9B45}"/>
                </a:ext>
              </a:extLst>
            </p:cNvPr>
            <p:cNvGrpSpPr/>
            <p:nvPr/>
          </p:nvGrpSpPr>
          <p:grpSpPr>
            <a:xfrm>
              <a:off x="4643627" y="4124832"/>
              <a:ext cx="423465" cy="1384995"/>
              <a:chOff x="8567591" y="2367300"/>
              <a:chExt cx="553140" cy="2616509"/>
            </a:xfrm>
          </p:grpSpPr>
          <p:sp>
            <p:nvSpPr>
              <p:cNvPr id="48" name="TextBox 47">
                <a:extLst>
                  <a:ext uri="{FF2B5EF4-FFF2-40B4-BE49-F238E27FC236}">
                    <a16:creationId xmlns:a16="http://schemas.microsoft.com/office/drawing/2014/main" id="{4EE86D04-97C1-452C-934C-C36E4BA5AF13}"/>
                  </a:ext>
                </a:extLst>
              </p:cNvPr>
              <p:cNvSpPr txBox="1"/>
              <p:nvPr/>
            </p:nvSpPr>
            <p:spPr>
              <a:xfrm>
                <a:off x="8567591" y="2367300"/>
                <a:ext cx="553140" cy="261650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IF</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SF</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IH</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SH</a:t>
                </a:r>
              </a:p>
            </p:txBody>
          </p:sp>
          <p:cxnSp>
            <p:nvCxnSpPr>
              <p:cNvPr id="49" name="Straight Connector 48">
                <a:extLst>
                  <a:ext uri="{FF2B5EF4-FFF2-40B4-BE49-F238E27FC236}">
                    <a16:creationId xmlns:a16="http://schemas.microsoft.com/office/drawing/2014/main" id="{CA9CA39F-4254-48AE-BC64-FB93FA20315F}"/>
                  </a:ext>
                </a:extLst>
              </p:cNvPr>
              <p:cNvCxnSpPr>
                <a:cxnSpLocks/>
              </p:cNvCxnSpPr>
              <p:nvPr/>
            </p:nvCxnSpPr>
            <p:spPr>
              <a:xfrm>
                <a:off x="8653247" y="3107898"/>
                <a:ext cx="231288"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0" name="Straight Connector 49">
                <a:extLst>
                  <a:ext uri="{FF2B5EF4-FFF2-40B4-BE49-F238E27FC236}">
                    <a16:creationId xmlns:a16="http://schemas.microsoft.com/office/drawing/2014/main" id="{482C8019-C82F-40EB-A1BD-85E42A5978E0}"/>
                  </a:ext>
                </a:extLst>
              </p:cNvPr>
              <p:cNvCxnSpPr>
                <a:cxnSpLocks/>
              </p:cNvCxnSpPr>
              <p:nvPr/>
            </p:nvCxnSpPr>
            <p:spPr>
              <a:xfrm>
                <a:off x="8677375" y="3783900"/>
                <a:ext cx="231288" cy="0"/>
              </a:xfrm>
              <a:prstGeom prst="line">
                <a:avLst/>
              </a:prstGeom>
              <a:ln w="38100">
                <a:solidFill>
                  <a:srgbClr val="4141FF"/>
                </a:solidFill>
              </a:ln>
            </p:spPr>
            <p:style>
              <a:lnRef idx="3">
                <a:schemeClr val="accent1"/>
              </a:lnRef>
              <a:fillRef idx="0">
                <a:schemeClr val="accent1"/>
              </a:fillRef>
              <a:effectRef idx="2">
                <a:schemeClr val="accent1"/>
              </a:effectRef>
              <a:fontRef idx="minor">
                <a:schemeClr val="tx1"/>
              </a:fontRef>
            </p:style>
          </p:cxnSp>
          <p:cxnSp>
            <p:nvCxnSpPr>
              <p:cNvPr id="51" name="Straight Connector 50">
                <a:extLst>
                  <a:ext uri="{FF2B5EF4-FFF2-40B4-BE49-F238E27FC236}">
                    <a16:creationId xmlns:a16="http://schemas.microsoft.com/office/drawing/2014/main" id="{0A95A7C0-33B2-4554-998A-B63B30B289CB}"/>
                  </a:ext>
                </a:extLst>
              </p:cNvPr>
              <p:cNvCxnSpPr>
                <a:cxnSpLocks/>
              </p:cNvCxnSpPr>
              <p:nvPr/>
            </p:nvCxnSpPr>
            <p:spPr>
              <a:xfrm>
                <a:off x="8677375" y="4485866"/>
                <a:ext cx="231288" cy="0"/>
              </a:xfrm>
              <a:prstGeom prst="line">
                <a:avLst/>
              </a:prstGeom>
              <a:ln w="38100">
                <a:solidFill>
                  <a:srgbClr val="58AC58"/>
                </a:solidFill>
              </a:ln>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8469FF3D-6B31-4E97-BB87-80E21A55B676}"/>
                  </a:ext>
                </a:extLst>
              </p:cNvPr>
              <p:cNvCxnSpPr>
                <a:cxnSpLocks/>
              </p:cNvCxnSpPr>
              <p:nvPr/>
            </p:nvCxnSpPr>
            <p:spPr>
              <a:xfrm>
                <a:off x="8653246" y="2375337"/>
                <a:ext cx="231288" cy="0"/>
              </a:xfrm>
              <a:prstGeom prst="line">
                <a:avLst/>
              </a:prstGeom>
              <a:ln w="38100"/>
            </p:spPr>
            <p:style>
              <a:lnRef idx="3">
                <a:schemeClr val="dk1"/>
              </a:lnRef>
              <a:fillRef idx="0">
                <a:schemeClr val="dk1"/>
              </a:fillRef>
              <a:effectRef idx="2">
                <a:schemeClr val="dk1"/>
              </a:effectRef>
              <a:fontRef idx="minor">
                <a:schemeClr val="tx1"/>
              </a:fontRef>
            </p:style>
          </p:cxnSp>
        </p:grpSp>
      </p:grpSp>
      <p:sp>
        <p:nvSpPr>
          <p:cNvPr id="58" name="Arrow: Bent-Up 57">
            <a:extLst>
              <a:ext uri="{FF2B5EF4-FFF2-40B4-BE49-F238E27FC236}">
                <a16:creationId xmlns:a16="http://schemas.microsoft.com/office/drawing/2014/main" id="{3BD2124C-7D07-4CB5-87D0-5B12951ADCD3}"/>
              </a:ext>
            </a:extLst>
          </p:cNvPr>
          <p:cNvSpPr/>
          <p:nvPr/>
        </p:nvSpPr>
        <p:spPr>
          <a:xfrm rot="5400000">
            <a:off x="3075213" y="3331622"/>
            <a:ext cx="536519" cy="1372953"/>
          </a:xfrm>
          <a:prstGeom prst="bentUpArrow">
            <a:avLst/>
          </a:prstGeom>
          <a:solidFill>
            <a:srgbClr val="943934"/>
          </a:solidFill>
          <a:ln>
            <a:solidFill>
              <a:srgbClr val="943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8407FB5-E54F-4F59-8586-4F6EA0AA6271}"/>
              </a:ext>
            </a:extLst>
          </p:cNvPr>
          <p:cNvGrpSpPr/>
          <p:nvPr/>
        </p:nvGrpSpPr>
        <p:grpSpPr>
          <a:xfrm>
            <a:off x="480291" y="150186"/>
            <a:ext cx="3147695" cy="755448"/>
            <a:chOff x="3293774" y="1670308"/>
            <a:chExt cx="1138236" cy="273177"/>
          </a:xfrm>
        </p:grpSpPr>
        <p:sp>
          <p:nvSpPr>
            <p:cNvPr id="10" name="Oval 9">
              <a:extLst>
                <a:ext uri="{FF2B5EF4-FFF2-40B4-BE49-F238E27FC236}">
                  <a16:creationId xmlns:a16="http://schemas.microsoft.com/office/drawing/2014/main" id="{BBD6DC23-D22F-44AC-A1D4-E99B8C87A5A0}"/>
                </a:ext>
              </a:extLst>
            </p:cNvPr>
            <p:cNvSpPr/>
            <p:nvPr/>
          </p:nvSpPr>
          <p:spPr>
            <a:xfrm>
              <a:off x="3293774"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11" name="Chord 10">
              <a:extLst>
                <a:ext uri="{FF2B5EF4-FFF2-40B4-BE49-F238E27FC236}">
                  <a16:creationId xmlns:a16="http://schemas.microsoft.com/office/drawing/2014/main" id="{59B519C2-40DA-4841-97AF-8B927EE16C11}"/>
                </a:ext>
              </a:extLst>
            </p:cNvPr>
            <p:cNvSpPr/>
            <p:nvPr/>
          </p:nvSpPr>
          <p:spPr>
            <a:xfrm>
              <a:off x="3321091" y="1697625"/>
              <a:ext cx="218541" cy="218541"/>
            </a:xfrm>
            <a:prstGeom prst="chord">
              <a:avLst>
                <a:gd name="adj1" fmla="val 0"/>
                <a:gd name="adj2" fmla="val 10800000"/>
              </a:avLst>
            </a:prstGeom>
            <a:gradFill rotWithShape="0">
              <a:gsLst>
                <a:gs pos="0">
                  <a:srgbClr val="FF476A"/>
                </a:gs>
                <a:gs pos="50000">
                  <a:srgbClr val="FF476A"/>
                </a:gs>
                <a:gs pos="100000">
                  <a:srgbClr val="FF476A"/>
                </a:gs>
              </a:gsLst>
            </a:gradFill>
          </p:spPr>
          <p:style>
            <a:lnRef idx="1">
              <a:schemeClr val="accent3">
                <a:hueOff val="1084240"/>
                <a:satOff val="40000"/>
                <a:lumOff val="-5882"/>
                <a:alphaOff val="0"/>
              </a:schemeClr>
            </a:lnRef>
            <a:fillRef idx="3">
              <a:scrgbClr r="0" g="0" b="0"/>
            </a:fillRef>
            <a:effectRef idx="2">
              <a:schemeClr val="accent3">
                <a:hueOff val="1084240"/>
                <a:satOff val="40000"/>
                <a:lumOff val="-5882"/>
                <a:alphaOff val="0"/>
              </a:schemeClr>
            </a:effectRef>
            <a:fontRef idx="minor">
              <a:schemeClr val="lt1"/>
            </a:fontRef>
          </p:style>
        </p:sp>
        <p:sp>
          <p:nvSpPr>
            <p:cNvPr id="12" name="Freeform: Shape 11">
              <a:extLst>
                <a:ext uri="{FF2B5EF4-FFF2-40B4-BE49-F238E27FC236}">
                  <a16:creationId xmlns:a16="http://schemas.microsoft.com/office/drawing/2014/main" id="{ACF1E3DC-67F5-428C-9157-4AD726C6EBD4}"/>
                </a:ext>
              </a:extLst>
            </p:cNvPr>
            <p:cNvSpPr/>
            <p:nvPr/>
          </p:nvSpPr>
          <p:spPr>
            <a:xfrm>
              <a:off x="3623862" y="1670308"/>
              <a:ext cx="808148" cy="273177"/>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3200" b="1" kern="1200" dirty="0">
                  <a:solidFill>
                    <a:schemeClr val="tx1">
                      <a:lumMod val="65000"/>
                      <a:lumOff val="35000"/>
                    </a:schemeClr>
                  </a:solidFill>
                  <a:latin typeface="Arial" panose="020B0604020202020204" pitchFamily="34" charset="0"/>
                  <a:cs typeface="Arial" panose="020B0604020202020204" pitchFamily="34" charset="0"/>
                </a:rPr>
                <a:t>Results</a:t>
              </a:r>
            </a:p>
          </p:txBody>
        </p:sp>
      </p:grpSp>
      <p:cxnSp>
        <p:nvCxnSpPr>
          <p:cNvPr id="13" name="Straight Connector 12">
            <a:extLst>
              <a:ext uri="{FF2B5EF4-FFF2-40B4-BE49-F238E27FC236}">
                <a16:creationId xmlns:a16="http://schemas.microsoft.com/office/drawing/2014/main" id="{1F3B92E1-B2CD-4659-8C17-149EA5E92300}"/>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E113A60-C580-4E1A-9AF3-BA464D2E3D53}"/>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lang="en-US" b="1" noProof="0" dirty="0">
                <a:solidFill>
                  <a:srgbClr val="78000A"/>
                </a:solidFill>
                <a:latin typeface="Arial" panose="020B0604020202020204" pitchFamily="34" charset="0"/>
                <a:cs typeface="Arial" panose="020B0604020202020204" pitchFamily="34" charset="0"/>
              </a:rPr>
              <a:t>Source Analysis – N290</a:t>
            </a:r>
            <a:endPar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endParaRPr>
          </a:p>
        </p:txBody>
      </p:sp>
      <p:grpSp>
        <p:nvGrpSpPr>
          <p:cNvPr id="33" name="Group 32">
            <a:extLst>
              <a:ext uri="{FF2B5EF4-FFF2-40B4-BE49-F238E27FC236}">
                <a16:creationId xmlns:a16="http://schemas.microsoft.com/office/drawing/2014/main" id="{C2D8085B-8C03-4514-A58D-F6D4C2AD15C6}"/>
              </a:ext>
            </a:extLst>
          </p:cNvPr>
          <p:cNvGrpSpPr/>
          <p:nvPr/>
        </p:nvGrpSpPr>
        <p:grpSpPr>
          <a:xfrm>
            <a:off x="188804" y="2946474"/>
            <a:ext cx="5542834" cy="1711378"/>
            <a:chOff x="188804" y="2946474"/>
            <a:chExt cx="5542834" cy="1711378"/>
          </a:xfrm>
        </p:grpSpPr>
        <p:pic>
          <p:nvPicPr>
            <p:cNvPr id="29" name="Picture 28">
              <a:extLst>
                <a:ext uri="{FF2B5EF4-FFF2-40B4-BE49-F238E27FC236}">
                  <a16:creationId xmlns:a16="http://schemas.microsoft.com/office/drawing/2014/main" id="{44126E62-0706-4F49-9164-AEFDAA96ED49}"/>
                </a:ext>
              </a:extLst>
            </p:cNvPr>
            <p:cNvPicPr>
              <a:picLocks noChangeAspect="1"/>
            </p:cNvPicPr>
            <p:nvPr/>
          </p:nvPicPr>
          <p:blipFill rotWithShape="1">
            <a:blip r:embed="rId2">
              <a:extLst>
                <a:ext uri="{28A0092B-C50C-407E-A947-70E740481C1C}">
                  <a14:useLocalDpi xmlns:a14="http://schemas.microsoft.com/office/drawing/2010/main" val="0"/>
                </a:ext>
              </a:extLst>
            </a:blip>
            <a:srcRect l="24207" t="4310" r="1807" b="76940"/>
            <a:stretch/>
          </p:blipFill>
          <p:spPr>
            <a:xfrm>
              <a:off x="555834" y="3018161"/>
              <a:ext cx="5048004" cy="1285895"/>
            </a:xfrm>
            <a:prstGeom prst="rect">
              <a:avLst/>
            </a:prstGeom>
          </p:spPr>
        </p:pic>
        <p:sp>
          <p:nvSpPr>
            <p:cNvPr id="34" name="TextBox 33">
              <a:extLst>
                <a:ext uri="{FF2B5EF4-FFF2-40B4-BE49-F238E27FC236}">
                  <a16:creationId xmlns:a16="http://schemas.microsoft.com/office/drawing/2014/main" id="{9F3B976D-DA4C-46F1-B19A-0372C13ECD9C}"/>
                </a:ext>
              </a:extLst>
            </p:cNvPr>
            <p:cNvSpPr txBox="1"/>
            <p:nvPr/>
          </p:nvSpPr>
          <p:spPr>
            <a:xfrm rot="16200000">
              <a:off x="-341164" y="3476442"/>
              <a:ext cx="1429268" cy="369332"/>
            </a:xfrm>
            <a:prstGeom prst="rect">
              <a:avLst/>
            </a:prstGeom>
            <a:noFill/>
          </p:spPr>
          <p:txBody>
            <a:bodyPr wrap="square" rtlCol="0">
              <a:spAutoFit/>
            </a:bodyPr>
            <a:lstStyle/>
            <a:p>
              <a:r>
                <a:rPr lang="en-US" dirty="0"/>
                <a:t>PO N290 ERP </a:t>
              </a:r>
            </a:p>
          </p:txBody>
        </p:sp>
        <p:grpSp>
          <p:nvGrpSpPr>
            <p:cNvPr id="37" name="Group 36">
              <a:extLst>
                <a:ext uri="{FF2B5EF4-FFF2-40B4-BE49-F238E27FC236}">
                  <a16:creationId xmlns:a16="http://schemas.microsoft.com/office/drawing/2014/main" id="{AAF0E840-6D5F-44D7-A27F-042C86ABE1FA}"/>
                </a:ext>
              </a:extLst>
            </p:cNvPr>
            <p:cNvGrpSpPr/>
            <p:nvPr/>
          </p:nvGrpSpPr>
          <p:grpSpPr>
            <a:xfrm>
              <a:off x="1294853" y="3047464"/>
              <a:ext cx="572659" cy="369332"/>
              <a:chOff x="2177855" y="1803404"/>
              <a:chExt cx="572659" cy="369332"/>
            </a:xfrm>
          </p:grpSpPr>
          <p:sp>
            <p:nvSpPr>
              <p:cNvPr id="38" name="Oval 37">
                <a:extLst>
                  <a:ext uri="{FF2B5EF4-FFF2-40B4-BE49-F238E27FC236}">
                    <a16:creationId xmlns:a16="http://schemas.microsoft.com/office/drawing/2014/main" id="{4339503A-F7F7-4525-872C-AC87A75132B6}"/>
                  </a:ext>
                </a:extLst>
              </p:cNvPr>
              <p:cNvSpPr>
                <a:spLocks noChangeAspect="1"/>
              </p:cNvSpPr>
              <p:nvPr/>
            </p:nvSpPr>
            <p:spPr>
              <a:xfrm>
                <a:off x="2198250" y="1893449"/>
                <a:ext cx="46693" cy="45720"/>
              </a:xfrm>
              <a:prstGeom prst="ellipse">
                <a:avLst/>
              </a:prstGeom>
              <a:noFill/>
              <a:ln>
                <a:solidFill>
                  <a:srgbClr val="5D6A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4E7E4C6-CF5F-409F-A74D-95F95DD59660}"/>
                  </a:ext>
                </a:extLst>
              </p:cNvPr>
              <p:cNvSpPr>
                <a:spLocks noChangeAspect="1"/>
              </p:cNvSpPr>
              <p:nvPr/>
            </p:nvSpPr>
            <p:spPr>
              <a:xfrm>
                <a:off x="2193635" y="2036613"/>
                <a:ext cx="46693" cy="45720"/>
              </a:xfrm>
              <a:prstGeom prst="ellipse">
                <a:avLst/>
              </a:prstGeom>
              <a:noFill/>
              <a:ln>
                <a:solidFill>
                  <a:srgbClr val="943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AD1E33B3-1ABA-40AB-8A32-77E970F407E3}"/>
                  </a:ext>
                </a:extLst>
              </p:cNvPr>
              <p:cNvSpPr txBox="1"/>
              <p:nvPr/>
            </p:nvSpPr>
            <p:spPr>
              <a:xfrm>
                <a:off x="2177855" y="1803404"/>
                <a:ext cx="572659"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6 </a:t>
                </a:r>
                <a:r>
                  <a:rPr lang="en-US" sz="900" dirty="0" err="1">
                    <a:latin typeface="Arial" panose="020B0604020202020204" pitchFamily="34" charset="0"/>
                    <a:cs typeface="Arial" panose="020B0604020202020204" pitchFamily="34" charset="0"/>
                  </a:rPr>
                  <a:t>mos</a:t>
                </a:r>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12 </a:t>
                </a:r>
                <a:r>
                  <a:rPr lang="en-US" sz="900" dirty="0" err="1">
                    <a:latin typeface="Arial" panose="020B0604020202020204" pitchFamily="34" charset="0"/>
                    <a:cs typeface="Arial" panose="020B0604020202020204" pitchFamily="34" charset="0"/>
                  </a:rPr>
                  <a:t>mos</a:t>
                </a:r>
                <a:endParaRPr lang="en-US" sz="900" dirty="0">
                  <a:latin typeface="Arial" panose="020B0604020202020204" pitchFamily="34" charset="0"/>
                  <a:cs typeface="Arial" panose="020B0604020202020204" pitchFamily="34" charset="0"/>
                </a:endParaRPr>
              </a:p>
            </p:txBody>
          </p:sp>
        </p:grpSp>
        <p:sp>
          <p:nvSpPr>
            <p:cNvPr id="41" name="TextBox 40">
              <a:extLst>
                <a:ext uri="{FF2B5EF4-FFF2-40B4-BE49-F238E27FC236}">
                  <a16:creationId xmlns:a16="http://schemas.microsoft.com/office/drawing/2014/main" id="{263B86ED-FF5E-4612-B176-793E5E60689C}"/>
                </a:ext>
              </a:extLst>
            </p:cNvPr>
            <p:cNvSpPr txBox="1"/>
            <p:nvPr/>
          </p:nvSpPr>
          <p:spPr>
            <a:xfrm>
              <a:off x="528134" y="4288520"/>
              <a:ext cx="4987700" cy="369332"/>
            </a:xfrm>
            <a:prstGeom prst="rect">
              <a:avLst/>
            </a:prstGeom>
            <a:noFill/>
          </p:spPr>
          <p:txBody>
            <a:bodyPr wrap="square" rtlCol="0">
              <a:spAutoFit/>
            </a:bodyPr>
            <a:lstStyle/>
            <a:p>
              <a:r>
                <a:rPr lang="en-US" dirty="0"/>
                <a:t> CDR </a:t>
              </a:r>
              <a:r>
                <a:rPr lang="en-US" dirty="0" err="1"/>
                <a:t>mFG</a:t>
              </a:r>
              <a:r>
                <a:rPr lang="en-US" dirty="0"/>
                <a:t>        CDR LG          CDR </a:t>
              </a:r>
              <a:r>
                <a:rPr lang="en-US" dirty="0" err="1"/>
                <a:t>aTP</a:t>
              </a:r>
              <a:r>
                <a:rPr lang="en-US" dirty="0"/>
                <a:t>         CDR </a:t>
              </a:r>
              <a:r>
                <a:rPr lang="en-US" dirty="0" err="1"/>
                <a:t>pCC</a:t>
              </a:r>
              <a:r>
                <a:rPr lang="en-US" dirty="0"/>
                <a:t>        </a:t>
              </a:r>
            </a:p>
          </p:txBody>
        </p:sp>
        <p:sp>
          <p:nvSpPr>
            <p:cNvPr id="42" name="TextBox 41">
              <a:extLst>
                <a:ext uri="{FF2B5EF4-FFF2-40B4-BE49-F238E27FC236}">
                  <a16:creationId xmlns:a16="http://schemas.microsoft.com/office/drawing/2014/main" id="{298B3540-F60F-4FBE-8A43-B9C66986B942}"/>
                </a:ext>
              </a:extLst>
            </p:cNvPr>
            <p:cNvSpPr txBox="1"/>
            <p:nvPr/>
          </p:nvSpPr>
          <p:spPr>
            <a:xfrm>
              <a:off x="2389724" y="4002961"/>
              <a:ext cx="799009" cy="338554"/>
            </a:xfrm>
            <a:prstGeom prst="rect">
              <a:avLst/>
            </a:prstGeom>
            <a:noFill/>
          </p:spPr>
          <p:txBody>
            <a:bodyPr wrap="square" rtlCol="0">
              <a:spAutoFit/>
            </a:bodyPr>
            <a:lstStyle/>
            <a:p>
              <a:r>
                <a:rPr lang="en-US" sz="1600" i="1" dirty="0"/>
                <a:t>r </a:t>
              </a:r>
              <a:r>
                <a:rPr lang="en-US" sz="1600" dirty="0"/>
                <a:t>= .51</a:t>
              </a:r>
              <a:r>
                <a:rPr lang="en-US" sz="1600" i="1" dirty="0"/>
                <a:t> </a:t>
              </a:r>
            </a:p>
          </p:txBody>
        </p:sp>
        <p:sp>
          <p:nvSpPr>
            <p:cNvPr id="43" name="TextBox 42">
              <a:extLst>
                <a:ext uri="{FF2B5EF4-FFF2-40B4-BE49-F238E27FC236}">
                  <a16:creationId xmlns:a16="http://schemas.microsoft.com/office/drawing/2014/main" id="{5E2B5239-A4D4-469F-AF54-38C64A439DB6}"/>
                </a:ext>
              </a:extLst>
            </p:cNvPr>
            <p:cNvSpPr txBox="1"/>
            <p:nvPr/>
          </p:nvSpPr>
          <p:spPr>
            <a:xfrm>
              <a:off x="1173304" y="4000771"/>
              <a:ext cx="799009" cy="338554"/>
            </a:xfrm>
            <a:prstGeom prst="rect">
              <a:avLst/>
            </a:prstGeom>
            <a:noFill/>
          </p:spPr>
          <p:txBody>
            <a:bodyPr wrap="square" rtlCol="0">
              <a:spAutoFit/>
            </a:bodyPr>
            <a:lstStyle/>
            <a:p>
              <a:r>
                <a:rPr lang="en-US" sz="1600" i="1" dirty="0"/>
                <a:t>r </a:t>
              </a:r>
              <a:r>
                <a:rPr lang="en-US" sz="1600" dirty="0"/>
                <a:t>= .57</a:t>
              </a:r>
              <a:r>
                <a:rPr lang="en-US" sz="1600" i="1" dirty="0"/>
                <a:t> </a:t>
              </a:r>
            </a:p>
          </p:txBody>
        </p:sp>
        <p:sp>
          <p:nvSpPr>
            <p:cNvPr id="44" name="TextBox 43">
              <a:extLst>
                <a:ext uri="{FF2B5EF4-FFF2-40B4-BE49-F238E27FC236}">
                  <a16:creationId xmlns:a16="http://schemas.microsoft.com/office/drawing/2014/main" id="{D39DFE23-E842-4532-9085-B8D9507DF333}"/>
                </a:ext>
              </a:extLst>
            </p:cNvPr>
            <p:cNvSpPr txBox="1"/>
            <p:nvPr/>
          </p:nvSpPr>
          <p:spPr>
            <a:xfrm>
              <a:off x="3673735" y="3999588"/>
              <a:ext cx="799009" cy="338554"/>
            </a:xfrm>
            <a:prstGeom prst="rect">
              <a:avLst/>
            </a:prstGeom>
            <a:noFill/>
          </p:spPr>
          <p:txBody>
            <a:bodyPr wrap="square" rtlCol="0">
              <a:spAutoFit/>
            </a:bodyPr>
            <a:lstStyle/>
            <a:p>
              <a:r>
                <a:rPr lang="en-US" sz="1600" i="1" dirty="0"/>
                <a:t>r </a:t>
              </a:r>
              <a:r>
                <a:rPr lang="en-US" sz="1600" dirty="0"/>
                <a:t>= .16</a:t>
              </a:r>
              <a:r>
                <a:rPr lang="en-US" sz="1600" i="1" dirty="0"/>
                <a:t> </a:t>
              </a:r>
            </a:p>
          </p:txBody>
        </p:sp>
        <p:sp>
          <p:nvSpPr>
            <p:cNvPr id="45" name="TextBox 44">
              <a:extLst>
                <a:ext uri="{FF2B5EF4-FFF2-40B4-BE49-F238E27FC236}">
                  <a16:creationId xmlns:a16="http://schemas.microsoft.com/office/drawing/2014/main" id="{D89B8F05-98E6-4E61-963D-303AB0836E37}"/>
                </a:ext>
              </a:extLst>
            </p:cNvPr>
            <p:cNvSpPr txBox="1"/>
            <p:nvPr/>
          </p:nvSpPr>
          <p:spPr>
            <a:xfrm>
              <a:off x="4932629" y="4000771"/>
              <a:ext cx="799009" cy="338554"/>
            </a:xfrm>
            <a:prstGeom prst="rect">
              <a:avLst/>
            </a:prstGeom>
            <a:noFill/>
          </p:spPr>
          <p:txBody>
            <a:bodyPr wrap="square" rtlCol="0">
              <a:spAutoFit/>
            </a:bodyPr>
            <a:lstStyle/>
            <a:p>
              <a:r>
                <a:rPr lang="en-US" sz="1600" i="1" dirty="0"/>
                <a:t>r </a:t>
              </a:r>
              <a:r>
                <a:rPr lang="en-US" sz="1600" dirty="0"/>
                <a:t>= .68</a:t>
              </a:r>
              <a:r>
                <a:rPr lang="en-US" sz="1600" i="1" dirty="0"/>
                <a:t> </a:t>
              </a:r>
            </a:p>
          </p:txBody>
        </p:sp>
        <p:sp>
          <p:nvSpPr>
            <p:cNvPr id="46" name="Rectangle 45">
              <a:extLst>
                <a:ext uri="{FF2B5EF4-FFF2-40B4-BE49-F238E27FC236}">
                  <a16:creationId xmlns:a16="http://schemas.microsoft.com/office/drawing/2014/main" id="{B9A69690-3991-4380-998B-2729B67FF4ED}"/>
                </a:ext>
              </a:extLst>
            </p:cNvPr>
            <p:cNvSpPr/>
            <p:nvPr/>
          </p:nvSpPr>
          <p:spPr>
            <a:xfrm>
              <a:off x="569708" y="3083281"/>
              <a:ext cx="1234440" cy="1188720"/>
            </a:xfrm>
            <a:prstGeom prst="rect">
              <a:avLst/>
            </a:prstGeom>
            <a:noFill/>
            <a:ln w="254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D344D03C-55AC-4587-B9CA-84512CDBD054}"/>
                </a:ext>
              </a:extLst>
            </p:cNvPr>
            <p:cNvSpPr/>
            <p:nvPr/>
          </p:nvSpPr>
          <p:spPr>
            <a:xfrm>
              <a:off x="4331290" y="3077216"/>
              <a:ext cx="1234440" cy="1188720"/>
            </a:xfrm>
            <a:prstGeom prst="rect">
              <a:avLst/>
            </a:prstGeom>
            <a:noFill/>
            <a:ln w="254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C109B6F0-806C-4F2B-91D6-347E5D6CE0C4}"/>
              </a:ext>
            </a:extLst>
          </p:cNvPr>
          <p:cNvGrpSpPr/>
          <p:nvPr/>
        </p:nvGrpSpPr>
        <p:grpSpPr>
          <a:xfrm>
            <a:off x="5603838" y="1090552"/>
            <a:ext cx="3441226" cy="5393178"/>
            <a:chOff x="5603838" y="1090552"/>
            <a:chExt cx="3441226" cy="5393178"/>
          </a:xfrm>
        </p:grpSpPr>
        <p:grpSp>
          <p:nvGrpSpPr>
            <p:cNvPr id="2" name="Group 1">
              <a:extLst>
                <a:ext uri="{FF2B5EF4-FFF2-40B4-BE49-F238E27FC236}">
                  <a16:creationId xmlns:a16="http://schemas.microsoft.com/office/drawing/2014/main" id="{FB70C9A6-3899-4D96-A3A6-E60928F8106A}"/>
                </a:ext>
              </a:extLst>
            </p:cNvPr>
            <p:cNvGrpSpPr/>
            <p:nvPr/>
          </p:nvGrpSpPr>
          <p:grpSpPr>
            <a:xfrm>
              <a:off x="5603838" y="1443849"/>
              <a:ext cx="3000698" cy="1536853"/>
              <a:chOff x="5768582" y="1990432"/>
              <a:chExt cx="2379376" cy="1257449"/>
            </a:xfrm>
          </p:grpSpPr>
          <p:pic>
            <p:nvPicPr>
              <p:cNvPr id="54" name="Picture 2" descr="The SGPanel Procedure">
                <a:extLst>
                  <a:ext uri="{FF2B5EF4-FFF2-40B4-BE49-F238E27FC236}">
                    <a16:creationId xmlns:a16="http://schemas.microsoft.com/office/drawing/2014/main" id="{DEE863B8-A8E8-447E-8183-BDC30FD89C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647" t="13276" r="541" b="13391"/>
              <a:stretch/>
            </p:blipFill>
            <p:spPr bwMode="auto">
              <a:xfrm>
                <a:off x="7095048" y="1994925"/>
                <a:ext cx="1052910" cy="125295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SGPanel Procedure">
                <a:extLst>
                  <a:ext uri="{FF2B5EF4-FFF2-40B4-BE49-F238E27FC236}">
                    <a16:creationId xmlns:a16="http://schemas.microsoft.com/office/drawing/2014/main" id="{FF9F236C-911E-4D02-8040-BC87051D12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0" t="12980" r="59091" b="13687"/>
              <a:stretch/>
            </p:blipFill>
            <p:spPr bwMode="auto">
              <a:xfrm>
                <a:off x="5768582" y="1990432"/>
                <a:ext cx="1363409" cy="12529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542DD492-3D1F-4325-BD70-26DC54ED45E0}"/>
                </a:ext>
              </a:extLst>
            </p:cNvPr>
            <p:cNvGrpSpPr/>
            <p:nvPr/>
          </p:nvGrpSpPr>
          <p:grpSpPr>
            <a:xfrm>
              <a:off x="8611798" y="1469262"/>
              <a:ext cx="423465" cy="1384995"/>
              <a:chOff x="8611798" y="1752514"/>
              <a:chExt cx="423465" cy="1384995"/>
            </a:xfrm>
          </p:grpSpPr>
          <p:sp>
            <p:nvSpPr>
              <p:cNvPr id="56" name="TextBox 55">
                <a:extLst>
                  <a:ext uri="{FF2B5EF4-FFF2-40B4-BE49-F238E27FC236}">
                    <a16:creationId xmlns:a16="http://schemas.microsoft.com/office/drawing/2014/main" id="{174992A9-C3A7-4D6C-9A67-205B244770D6}"/>
                  </a:ext>
                </a:extLst>
              </p:cNvPr>
              <p:cNvSpPr txBox="1"/>
              <p:nvPr/>
            </p:nvSpPr>
            <p:spPr>
              <a:xfrm>
                <a:off x="8611798" y="1752514"/>
                <a:ext cx="423465"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IF</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SF</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IH</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SH</a:t>
                </a:r>
              </a:p>
            </p:txBody>
          </p:sp>
          <p:cxnSp>
            <p:nvCxnSpPr>
              <p:cNvPr id="57" name="Straight Connector 56">
                <a:extLst>
                  <a:ext uri="{FF2B5EF4-FFF2-40B4-BE49-F238E27FC236}">
                    <a16:creationId xmlns:a16="http://schemas.microsoft.com/office/drawing/2014/main" id="{DEBFC5E4-E006-4478-82FE-5FD619533A35}"/>
                  </a:ext>
                </a:extLst>
              </p:cNvPr>
              <p:cNvCxnSpPr>
                <a:cxnSpLocks/>
              </p:cNvCxnSpPr>
              <p:nvPr/>
            </p:nvCxnSpPr>
            <p:spPr>
              <a:xfrm>
                <a:off x="8712217" y="2150402"/>
                <a:ext cx="17706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5C9F352A-00C9-4A07-9087-6DB4ED78A185}"/>
                  </a:ext>
                </a:extLst>
              </p:cNvPr>
              <p:cNvCxnSpPr>
                <a:cxnSpLocks/>
              </p:cNvCxnSpPr>
              <p:nvPr/>
            </p:nvCxnSpPr>
            <p:spPr>
              <a:xfrm>
                <a:off x="8730689" y="2508230"/>
                <a:ext cx="177066" cy="0"/>
              </a:xfrm>
              <a:prstGeom prst="line">
                <a:avLst/>
              </a:prstGeom>
              <a:ln w="38100">
                <a:solidFill>
                  <a:srgbClr val="4141FF"/>
                </a:solidFill>
              </a:ln>
            </p:spPr>
            <p:style>
              <a:lnRef idx="3">
                <a:schemeClr val="accent1"/>
              </a:lnRef>
              <a:fillRef idx="0">
                <a:schemeClr val="accent1"/>
              </a:fillRef>
              <a:effectRef idx="2">
                <a:schemeClr val="accent1"/>
              </a:effectRef>
              <a:fontRef idx="minor">
                <a:schemeClr val="tx1"/>
              </a:fontRef>
            </p:style>
          </p:cxnSp>
          <p:cxnSp>
            <p:nvCxnSpPr>
              <p:cNvPr id="59" name="Straight Connector 58">
                <a:extLst>
                  <a:ext uri="{FF2B5EF4-FFF2-40B4-BE49-F238E27FC236}">
                    <a16:creationId xmlns:a16="http://schemas.microsoft.com/office/drawing/2014/main" id="{5045EC24-3C00-4D50-96E1-17FF233AF9FA}"/>
                  </a:ext>
                </a:extLst>
              </p:cNvPr>
              <p:cNvCxnSpPr>
                <a:cxnSpLocks/>
              </p:cNvCxnSpPr>
              <p:nvPr/>
            </p:nvCxnSpPr>
            <p:spPr>
              <a:xfrm>
                <a:off x="8730689" y="2879801"/>
                <a:ext cx="177066" cy="0"/>
              </a:xfrm>
              <a:prstGeom prst="line">
                <a:avLst/>
              </a:prstGeom>
              <a:ln w="38100">
                <a:solidFill>
                  <a:srgbClr val="58AC58"/>
                </a:solidFill>
              </a:ln>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BEEA94B6-FB40-42CE-8734-AA1D66DD2865}"/>
                  </a:ext>
                </a:extLst>
              </p:cNvPr>
              <p:cNvCxnSpPr>
                <a:cxnSpLocks/>
              </p:cNvCxnSpPr>
              <p:nvPr/>
            </p:nvCxnSpPr>
            <p:spPr>
              <a:xfrm>
                <a:off x="8712217" y="1762636"/>
                <a:ext cx="177066" cy="0"/>
              </a:xfrm>
              <a:prstGeom prst="line">
                <a:avLst/>
              </a:prstGeom>
              <a:ln w="38100"/>
            </p:spPr>
            <p:style>
              <a:lnRef idx="3">
                <a:schemeClr val="dk1"/>
              </a:lnRef>
              <a:fillRef idx="0">
                <a:schemeClr val="dk1"/>
              </a:fillRef>
              <a:effectRef idx="2">
                <a:schemeClr val="dk1"/>
              </a:effectRef>
              <a:fontRef idx="minor">
                <a:schemeClr val="tx1"/>
              </a:fontRef>
            </p:style>
          </p:cxnSp>
        </p:grpSp>
        <p:sp>
          <p:nvSpPr>
            <p:cNvPr id="61" name="TextBox 60">
              <a:extLst>
                <a:ext uri="{FF2B5EF4-FFF2-40B4-BE49-F238E27FC236}">
                  <a16:creationId xmlns:a16="http://schemas.microsoft.com/office/drawing/2014/main" id="{D7467AF4-ED8D-4F0A-B6F6-925A4B0AA1B1}"/>
                </a:ext>
              </a:extLst>
            </p:cNvPr>
            <p:cNvSpPr txBox="1"/>
            <p:nvPr/>
          </p:nvSpPr>
          <p:spPr>
            <a:xfrm>
              <a:off x="6088224" y="1090552"/>
              <a:ext cx="2516312" cy="369332"/>
            </a:xfrm>
            <a:prstGeom prst="rect">
              <a:avLst/>
            </a:prstGeom>
            <a:solidFill>
              <a:schemeClr val="bg1"/>
            </a:solidFill>
          </p:spPr>
          <p:txBody>
            <a:bodyPr wrap="square">
              <a:spAutoFit/>
            </a:bodyPr>
            <a:lstStyle/>
            <a:p>
              <a:pPr algn="ctr"/>
              <a:r>
                <a:rPr lang="en-US" dirty="0"/>
                <a:t>6 </a:t>
              </a:r>
              <a:r>
                <a:rPr lang="en-US" dirty="0" err="1"/>
                <a:t>mos</a:t>
              </a:r>
              <a:endParaRPr lang="en-US" dirty="0"/>
            </a:p>
          </p:txBody>
        </p:sp>
        <p:sp>
          <p:nvSpPr>
            <p:cNvPr id="62" name="TextBox 77">
              <a:extLst>
                <a:ext uri="{FF2B5EF4-FFF2-40B4-BE49-F238E27FC236}">
                  <a16:creationId xmlns:a16="http://schemas.microsoft.com/office/drawing/2014/main" id="{9C0F8505-A8D7-4A19-B4FA-9E0401562604}"/>
                </a:ext>
              </a:extLst>
            </p:cNvPr>
            <p:cNvSpPr txBox="1"/>
            <p:nvPr/>
          </p:nvSpPr>
          <p:spPr>
            <a:xfrm>
              <a:off x="6732791" y="2509100"/>
              <a:ext cx="590480"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pCC</a:t>
              </a:r>
              <a:endParaRPr lang="en-US" sz="1200" dirty="0">
                <a:latin typeface="Arial" panose="020B0604020202020204" pitchFamily="34" charset="0"/>
                <a:cs typeface="Arial" panose="020B0604020202020204" pitchFamily="34" charset="0"/>
              </a:endParaRPr>
            </a:p>
          </p:txBody>
        </p:sp>
        <p:sp>
          <p:nvSpPr>
            <p:cNvPr id="63" name="TextBox 77">
              <a:extLst>
                <a:ext uri="{FF2B5EF4-FFF2-40B4-BE49-F238E27FC236}">
                  <a16:creationId xmlns:a16="http://schemas.microsoft.com/office/drawing/2014/main" id="{2A61AFAC-B4FA-4686-8C03-123B38A10FE7}"/>
                </a:ext>
              </a:extLst>
            </p:cNvPr>
            <p:cNvSpPr txBox="1"/>
            <p:nvPr/>
          </p:nvSpPr>
          <p:spPr>
            <a:xfrm>
              <a:off x="7969681" y="2476521"/>
              <a:ext cx="649147"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mFG</a:t>
              </a:r>
              <a:endParaRPr lang="en-US"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FEE00681-4E5E-4B28-A9A0-73F9503EA2A3}"/>
                </a:ext>
              </a:extLst>
            </p:cNvPr>
            <p:cNvGrpSpPr/>
            <p:nvPr/>
          </p:nvGrpSpPr>
          <p:grpSpPr>
            <a:xfrm>
              <a:off x="5643270" y="4163528"/>
              <a:ext cx="2978329" cy="1616692"/>
              <a:chOff x="1438167" y="2439577"/>
              <a:chExt cx="6282584" cy="3410303"/>
            </a:xfrm>
          </p:grpSpPr>
          <p:pic>
            <p:nvPicPr>
              <p:cNvPr id="3076" name="Picture 4" descr="The SGPanel Procedure">
                <a:extLst>
                  <a:ext uri="{FF2B5EF4-FFF2-40B4-BE49-F238E27FC236}">
                    <a16:creationId xmlns:a16="http://schemas.microsoft.com/office/drawing/2014/main" id="{0115F657-B16C-4F97-AE46-58A43FC8E8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7" t="12981" r="58989" b="13484"/>
              <a:stretch/>
            </p:blipFill>
            <p:spPr bwMode="auto">
              <a:xfrm>
                <a:off x="1438167" y="2439577"/>
                <a:ext cx="3623164" cy="336203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The SGPanel Procedure">
                <a:extLst>
                  <a:ext uri="{FF2B5EF4-FFF2-40B4-BE49-F238E27FC236}">
                    <a16:creationId xmlns:a16="http://schemas.microsoft.com/office/drawing/2014/main" id="{4FEBE0AC-F64B-43A1-AE08-2DEB5E92F3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604" t="14006" r="994" b="12459"/>
              <a:stretch/>
            </p:blipFill>
            <p:spPr bwMode="auto">
              <a:xfrm>
                <a:off x="5032315" y="2487850"/>
                <a:ext cx="2688436" cy="33620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584D4E0C-0FD0-45ED-A46E-927019EA5EC1}"/>
                </a:ext>
              </a:extLst>
            </p:cNvPr>
            <p:cNvGrpSpPr/>
            <p:nvPr/>
          </p:nvGrpSpPr>
          <p:grpSpPr>
            <a:xfrm>
              <a:off x="8621599" y="4186412"/>
              <a:ext cx="423465" cy="1384995"/>
              <a:chOff x="8611798" y="1752514"/>
              <a:chExt cx="423465" cy="1384995"/>
            </a:xfrm>
          </p:grpSpPr>
          <p:sp>
            <p:nvSpPr>
              <p:cNvPr id="66" name="TextBox 65">
                <a:extLst>
                  <a:ext uri="{FF2B5EF4-FFF2-40B4-BE49-F238E27FC236}">
                    <a16:creationId xmlns:a16="http://schemas.microsoft.com/office/drawing/2014/main" id="{EE367088-DD60-4C3B-A770-331764F09D92}"/>
                  </a:ext>
                </a:extLst>
              </p:cNvPr>
              <p:cNvSpPr txBox="1"/>
              <p:nvPr/>
            </p:nvSpPr>
            <p:spPr>
              <a:xfrm>
                <a:off x="8611798" y="1752514"/>
                <a:ext cx="423465"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IF</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SF</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IH</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SH</a:t>
                </a:r>
              </a:p>
            </p:txBody>
          </p:sp>
          <p:cxnSp>
            <p:nvCxnSpPr>
              <p:cNvPr id="67" name="Straight Connector 66">
                <a:extLst>
                  <a:ext uri="{FF2B5EF4-FFF2-40B4-BE49-F238E27FC236}">
                    <a16:creationId xmlns:a16="http://schemas.microsoft.com/office/drawing/2014/main" id="{E8A93977-AFCD-4985-BC44-D1819545EB5A}"/>
                  </a:ext>
                </a:extLst>
              </p:cNvPr>
              <p:cNvCxnSpPr>
                <a:cxnSpLocks/>
              </p:cNvCxnSpPr>
              <p:nvPr/>
            </p:nvCxnSpPr>
            <p:spPr>
              <a:xfrm>
                <a:off x="8712217" y="2150402"/>
                <a:ext cx="17706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68" name="Straight Connector 67">
                <a:extLst>
                  <a:ext uri="{FF2B5EF4-FFF2-40B4-BE49-F238E27FC236}">
                    <a16:creationId xmlns:a16="http://schemas.microsoft.com/office/drawing/2014/main" id="{20CD916E-9CD4-4356-A302-3E73022CBAF5}"/>
                  </a:ext>
                </a:extLst>
              </p:cNvPr>
              <p:cNvCxnSpPr>
                <a:cxnSpLocks/>
              </p:cNvCxnSpPr>
              <p:nvPr/>
            </p:nvCxnSpPr>
            <p:spPr>
              <a:xfrm>
                <a:off x="8730689" y="2508230"/>
                <a:ext cx="177066" cy="0"/>
              </a:xfrm>
              <a:prstGeom prst="line">
                <a:avLst/>
              </a:prstGeom>
              <a:ln w="38100">
                <a:solidFill>
                  <a:srgbClr val="4141FF"/>
                </a:solidFill>
              </a:ln>
            </p:spPr>
            <p:style>
              <a:lnRef idx="3">
                <a:schemeClr val="accent1"/>
              </a:lnRef>
              <a:fillRef idx="0">
                <a:schemeClr val="accent1"/>
              </a:fillRef>
              <a:effectRef idx="2">
                <a:schemeClr val="accent1"/>
              </a:effectRef>
              <a:fontRef idx="minor">
                <a:schemeClr val="tx1"/>
              </a:fontRef>
            </p:style>
          </p:cxnSp>
          <p:cxnSp>
            <p:nvCxnSpPr>
              <p:cNvPr id="69" name="Straight Connector 68">
                <a:extLst>
                  <a:ext uri="{FF2B5EF4-FFF2-40B4-BE49-F238E27FC236}">
                    <a16:creationId xmlns:a16="http://schemas.microsoft.com/office/drawing/2014/main" id="{6B8804AC-FD82-44BA-9E69-8B7257104BFC}"/>
                  </a:ext>
                </a:extLst>
              </p:cNvPr>
              <p:cNvCxnSpPr>
                <a:cxnSpLocks/>
              </p:cNvCxnSpPr>
              <p:nvPr/>
            </p:nvCxnSpPr>
            <p:spPr>
              <a:xfrm>
                <a:off x="8730689" y="2879801"/>
                <a:ext cx="177066" cy="0"/>
              </a:xfrm>
              <a:prstGeom prst="line">
                <a:avLst/>
              </a:prstGeom>
              <a:ln w="38100">
                <a:solidFill>
                  <a:srgbClr val="58AC58"/>
                </a:solidFill>
              </a:ln>
            </p:spPr>
            <p:style>
              <a:lnRef idx="3">
                <a:schemeClr val="dk1"/>
              </a:lnRef>
              <a:fillRef idx="0">
                <a:schemeClr val="dk1"/>
              </a:fillRef>
              <a:effectRef idx="2">
                <a:schemeClr val="dk1"/>
              </a:effectRef>
              <a:fontRef idx="minor">
                <a:schemeClr val="tx1"/>
              </a:fontRef>
            </p:style>
          </p:cxnSp>
          <p:cxnSp>
            <p:nvCxnSpPr>
              <p:cNvPr id="70" name="Straight Connector 69">
                <a:extLst>
                  <a:ext uri="{FF2B5EF4-FFF2-40B4-BE49-F238E27FC236}">
                    <a16:creationId xmlns:a16="http://schemas.microsoft.com/office/drawing/2014/main" id="{99F1B7C6-1962-4A05-A7F5-43BA57AD7913}"/>
                  </a:ext>
                </a:extLst>
              </p:cNvPr>
              <p:cNvCxnSpPr>
                <a:cxnSpLocks/>
              </p:cNvCxnSpPr>
              <p:nvPr/>
            </p:nvCxnSpPr>
            <p:spPr>
              <a:xfrm>
                <a:off x="8712217" y="1762636"/>
                <a:ext cx="177066" cy="0"/>
              </a:xfrm>
              <a:prstGeom prst="line">
                <a:avLst/>
              </a:prstGeom>
              <a:ln w="38100"/>
            </p:spPr>
            <p:style>
              <a:lnRef idx="3">
                <a:schemeClr val="dk1"/>
              </a:lnRef>
              <a:fillRef idx="0">
                <a:schemeClr val="dk1"/>
              </a:fillRef>
              <a:effectRef idx="2">
                <a:schemeClr val="dk1"/>
              </a:effectRef>
              <a:fontRef idx="minor">
                <a:schemeClr val="tx1"/>
              </a:fontRef>
            </p:style>
          </p:cxnSp>
        </p:grpSp>
        <p:sp>
          <p:nvSpPr>
            <p:cNvPr id="71" name="TextBox 70">
              <a:extLst>
                <a:ext uri="{FF2B5EF4-FFF2-40B4-BE49-F238E27FC236}">
                  <a16:creationId xmlns:a16="http://schemas.microsoft.com/office/drawing/2014/main" id="{B5D8220C-E07C-445D-A6DA-C89F5CB5CC29}"/>
                </a:ext>
              </a:extLst>
            </p:cNvPr>
            <p:cNvSpPr txBox="1"/>
            <p:nvPr/>
          </p:nvSpPr>
          <p:spPr>
            <a:xfrm>
              <a:off x="6088223" y="3817939"/>
              <a:ext cx="2523576" cy="369332"/>
            </a:xfrm>
            <a:prstGeom prst="rect">
              <a:avLst/>
            </a:prstGeom>
            <a:solidFill>
              <a:schemeClr val="bg1"/>
            </a:solidFill>
          </p:spPr>
          <p:txBody>
            <a:bodyPr wrap="square">
              <a:spAutoFit/>
            </a:bodyPr>
            <a:lstStyle/>
            <a:p>
              <a:pPr algn="ctr"/>
              <a:r>
                <a:rPr lang="en-US" dirty="0"/>
                <a:t>12 </a:t>
              </a:r>
              <a:r>
                <a:rPr lang="en-US" dirty="0" err="1"/>
                <a:t>mos</a:t>
              </a:r>
              <a:endParaRPr lang="en-US" dirty="0"/>
            </a:p>
          </p:txBody>
        </p:sp>
        <p:sp>
          <p:nvSpPr>
            <p:cNvPr id="72" name="TextBox 71">
              <a:extLst>
                <a:ext uri="{FF2B5EF4-FFF2-40B4-BE49-F238E27FC236}">
                  <a16:creationId xmlns:a16="http://schemas.microsoft.com/office/drawing/2014/main" id="{1822625D-1185-4411-AED1-0CDFCB37271A}"/>
                </a:ext>
              </a:extLst>
            </p:cNvPr>
            <p:cNvSpPr txBox="1"/>
            <p:nvPr/>
          </p:nvSpPr>
          <p:spPr>
            <a:xfrm>
              <a:off x="6122136" y="1090552"/>
              <a:ext cx="2309091" cy="369332"/>
            </a:xfrm>
            <a:prstGeom prst="rect">
              <a:avLst/>
            </a:prstGeom>
            <a:solidFill>
              <a:schemeClr val="bg1"/>
            </a:solidFill>
          </p:spPr>
          <p:txBody>
            <a:bodyPr wrap="square">
              <a:spAutoFit/>
            </a:bodyPr>
            <a:lstStyle/>
            <a:p>
              <a:pPr algn="ctr"/>
              <a:r>
                <a:rPr lang="en-US" dirty="0"/>
                <a:t>6 </a:t>
              </a:r>
              <a:r>
                <a:rPr lang="en-US" dirty="0" err="1"/>
                <a:t>mos</a:t>
              </a:r>
              <a:endParaRPr lang="en-US" dirty="0"/>
            </a:p>
          </p:txBody>
        </p:sp>
        <p:sp>
          <p:nvSpPr>
            <p:cNvPr id="73" name="TextBox 77">
              <a:extLst>
                <a:ext uri="{FF2B5EF4-FFF2-40B4-BE49-F238E27FC236}">
                  <a16:creationId xmlns:a16="http://schemas.microsoft.com/office/drawing/2014/main" id="{AB69996F-C07B-4F54-B63D-1020C7E8D717}"/>
                </a:ext>
              </a:extLst>
            </p:cNvPr>
            <p:cNvSpPr txBox="1"/>
            <p:nvPr/>
          </p:nvSpPr>
          <p:spPr>
            <a:xfrm>
              <a:off x="6732791" y="5283381"/>
              <a:ext cx="510615"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pCC</a:t>
              </a:r>
              <a:endParaRPr lang="en-US" sz="1200" dirty="0">
                <a:latin typeface="Arial" panose="020B0604020202020204" pitchFamily="34" charset="0"/>
                <a:cs typeface="Arial" panose="020B0604020202020204" pitchFamily="34" charset="0"/>
              </a:endParaRPr>
            </a:p>
          </p:txBody>
        </p:sp>
        <p:sp>
          <p:nvSpPr>
            <p:cNvPr id="74" name="TextBox 77">
              <a:extLst>
                <a:ext uri="{FF2B5EF4-FFF2-40B4-BE49-F238E27FC236}">
                  <a16:creationId xmlns:a16="http://schemas.microsoft.com/office/drawing/2014/main" id="{51DF797C-7002-4569-A97A-8A144D93C472}"/>
                </a:ext>
              </a:extLst>
            </p:cNvPr>
            <p:cNvSpPr txBox="1"/>
            <p:nvPr/>
          </p:nvSpPr>
          <p:spPr>
            <a:xfrm>
              <a:off x="7992335" y="5251690"/>
              <a:ext cx="649147"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mFG</a:t>
              </a:r>
              <a:endParaRPr lang="en-US" sz="1200"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28DB4531-E08E-4246-84FA-7D948BD9C256}"/>
                </a:ext>
              </a:extLst>
            </p:cNvPr>
            <p:cNvSpPr txBox="1"/>
            <p:nvPr/>
          </p:nvSpPr>
          <p:spPr>
            <a:xfrm>
              <a:off x="5850467" y="5825527"/>
              <a:ext cx="1736437"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IF &gt; IH, </a:t>
              </a:r>
              <a:r>
                <a:rPr lang="en-US" sz="1200" i="1" dirty="0">
                  <a:latin typeface="Arial" panose="020B0604020202020204" pitchFamily="34" charset="0"/>
                  <a:cs typeface="Arial" panose="020B0604020202020204" pitchFamily="34" charset="0"/>
                </a:rPr>
                <a:t>p =</a:t>
              </a:r>
              <a:r>
                <a:rPr lang="en-US" sz="1200" dirty="0">
                  <a:latin typeface="Arial" panose="020B0604020202020204" pitchFamily="34" charset="0"/>
                  <a:cs typeface="Arial" panose="020B0604020202020204" pitchFamily="34" charset="0"/>
                </a:rPr>
                <a:t> .0006</a:t>
              </a:r>
            </a:p>
            <a:p>
              <a:pPr algn="ctr"/>
              <a:r>
                <a:rPr lang="en-US" sz="1200" dirty="0">
                  <a:latin typeface="Arial" panose="020B0604020202020204" pitchFamily="34" charset="0"/>
                  <a:cs typeface="Arial" panose="020B0604020202020204" pitchFamily="34" charset="0"/>
                </a:rPr>
                <a:t>IF &gt; SF, </a:t>
              </a:r>
              <a:r>
                <a:rPr lang="en-US" sz="1200" i="1"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 .0056</a:t>
              </a:r>
            </a:p>
            <a:p>
              <a:pPr algn="ctr"/>
              <a:r>
                <a:rPr lang="en-US" sz="1200" dirty="0">
                  <a:latin typeface="Arial" panose="020B0604020202020204" pitchFamily="34" charset="0"/>
                  <a:cs typeface="Arial" panose="020B0604020202020204" pitchFamily="34" charset="0"/>
                </a:rPr>
                <a:t>SH &gt; IH, </a:t>
              </a:r>
              <a:r>
                <a:rPr lang="en-US" sz="1200" i="1"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 .0116</a:t>
              </a:r>
            </a:p>
          </p:txBody>
        </p:sp>
        <p:sp>
          <p:nvSpPr>
            <p:cNvPr id="77" name="TextBox 76">
              <a:extLst>
                <a:ext uri="{FF2B5EF4-FFF2-40B4-BE49-F238E27FC236}">
                  <a16:creationId xmlns:a16="http://schemas.microsoft.com/office/drawing/2014/main" id="{BD75B5A4-1E42-4AC2-AEA5-A65962C65B07}"/>
                </a:ext>
              </a:extLst>
            </p:cNvPr>
            <p:cNvSpPr txBox="1"/>
            <p:nvPr/>
          </p:nvSpPr>
          <p:spPr>
            <a:xfrm>
              <a:off x="6088223" y="3070665"/>
              <a:ext cx="1188459" cy="276999"/>
            </a:xfrm>
            <a:prstGeom prst="rect">
              <a:avLst/>
            </a:prstGeom>
            <a:noFill/>
          </p:spPr>
          <p:txBody>
            <a:bodyPr wrap="square">
              <a:spAutoFit/>
            </a:bodyPr>
            <a:lstStyle/>
            <a:p>
              <a:pPr algn="ctr"/>
              <a:r>
                <a:rPr lang="en-US" sz="1200" dirty="0">
                  <a:latin typeface="Arial" panose="020B0604020202020204" pitchFamily="34" charset="0"/>
                  <a:cs typeface="Arial" panose="020B0604020202020204" pitchFamily="34" charset="0"/>
                </a:rPr>
                <a:t>all </a:t>
              </a:r>
              <a:r>
                <a:rPr lang="en-US" sz="1200" dirty="0" err="1">
                  <a:latin typeface="Arial" panose="020B0604020202020204" pitchFamily="34" charset="0"/>
                  <a:cs typeface="Arial" panose="020B0604020202020204" pitchFamily="34" charset="0"/>
                </a:rPr>
                <a:t>n.s</a:t>
              </a:r>
              <a:r>
                <a:rPr lang="en-US" sz="1200" dirty="0">
                  <a:latin typeface="Arial" panose="020B0604020202020204" pitchFamily="34" charset="0"/>
                  <a:cs typeface="Arial" panose="020B0604020202020204" pitchFamily="34" charset="0"/>
                </a:rPr>
                <a:t>.</a:t>
              </a:r>
              <a:endParaRPr lang="en-US" sz="1200" dirty="0"/>
            </a:p>
          </p:txBody>
        </p:sp>
        <p:sp>
          <p:nvSpPr>
            <p:cNvPr id="79" name="TextBox 78">
              <a:extLst>
                <a:ext uri="{FF2B5EF4-FFF2-40B4-BE49-F238E27FC236}">
                  <a16:creationId xmlns:a16="http://schemas.microsoft.com/office/drawing/2014/main" id="{819119D6-1879-4FD7-9A35-54AB50980E04}"/>
                </a:ext>
              </a:extLst>
            </p:cNvPr>
            <p:cNvSpPr txBox="1"/>
            <p:nvPr/>
          </p:nvSpPr>
          <p:spPr>
            <a:xfrm>
              <a:off x="7124116" y="3021237"/>
              <a:ext cx="1736437"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IF &gt; IH, </a:t>
              </a:r>
              <a:r>
                <a:rPr lang="en-US" sz="1200" i="1" dirty="0">
                  <a:latin typeface="Arial" panose="020B0604020202020204" pitchFamily="34" charset="0"/>
                  <a:cs typeface="Arial" panose="020B0604020202020204" pitchFamily="34" charset="0"/>
                </a:rPr>
                <a:t>p =</a:t>
              </a:r>
              <a:r>
                <a:rPr lang="en-US" sz="1200" dirty="0">
                  <a:latin typeface="Arial" panose="020B0604020202020204" pitchFamily="34" charset="0"/>
                  <a:cs typeface="Arial" panose="020B0604020202020204" pitchFamily="34" charset="0"/>
                </a:rPr>
                <a:t> .0002</a:t>
              </a:r>
            </a:p>
            <a:p>
              <a:pPr algn="ctr"/>
              <a:r>
                <a:rPr lang="en-US" sz="1200" dirty="0">
                  <a:latin typeface="Arial" panose="020B0604020202020204" pitchFamily="34" charset="0"/>
                  <a:cs typeface="Arial" panose="020B0604020202020204" pitchFamily="34" charset="0"/>
                </a:rPr>
                <a:t>SH &gt; IH, </a:t>
              </a:r>
              <a:r>
                <a:rPr lang="en-US" sz="1200" i="1"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&lt; .0001</a:t>
              </a:r>
            </a:p>
          </p:txBody>
        </p:sp>
        <p:sp>
          <p:nvSpPr>
            <p:cNvPr id="80" name="TextBox 79">
              <a:extLst>
                <a:ext uri="{FF2B5EF4-FFF2-40B4-BE49-F238E27FC236}">
                  <a16:creationId xmlns:a16="http://schemas.microsoft.com/office/drawing/2014/main" id="{6D536B99-5166-44A4-AB0C-E3DA4A85A0CF}"/>
                </a:ext>
              </a:extLst>
            </p:cNvPr>
            <p:cNvSpPr txBox="1"/>
            <p:nvPr/>
          </p:nvSpPr>
          <p:spPr>
            <a:xfrm>
              <a:off x="7181119" y="5837399"/>
              <a:ext cx="1736437"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IF &gt; IH, </a:t>
              </a:r>
              <a:r>
                <a:rPr lang="en-US" sz="1200" i="1" dirty="0">
                  <a:latin typeface="Arial" panose="020B0604020202020204" pitchFamily="34" charset="0"/>
                  <a:cs typeface="Arial" panose="020B0604020202020204" pitchFamily="34" charset="0"/>
                </a:rPr>
                <a:t>p &lt;</a:t>
              </a:r>
              <a:r>
                <a:rPr lang="en-US" sz="1200" dirty="0">
                  <a:latin typeface="Arial" panose="020B0604020202020204" pitchFamily="34" charset="0"/>
                  <a:cs typeface="Arial" panose="020B0604020202020204" pitchFamily="34" charset="0"/>
                </a:rPr>
                <a:t> .0001</a:t>
              </a:r>
            </a:p>
            <a:p>
              <a:pPr algn="ctr"/>
              <a:r>
                <a:rPr lang="en-US" sz="1200" dirty="0">
                  <a:latin typeface="Arial" panose="020B0604020202020204" pitchFamily="34" charset="0"/>
                  <a:cs typeface="Arial" panose="020B0604020202020204" pitchFamily="34" charset="0"/>
                </a:rPr>
                <a:t>IF &gt; SF, </a:t>
              </a:r>
              <a:r>
                <a:rPr lang="en-US" sz="1200" i="1"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&lt; .0001</a:t>
              </a:r>
            </a:p>
            <a:p>
              <a:pPr algn="ctr"/>
              <a:r>
                <a:rPr lang="en-US" sz="1200" dirty="0">
                  <a:latin typeface="Arial" panose="020B0604020202020204" pitchFamily="34" charset="0"/>
                  <a:cs typeface="Arial" panose="020B0604020202020204" pitchFamily="34" charset="0"/>
                </a:rPr>
                <a:t>SH &gt; SF, </a:t>
              </a:r>
              <a:r>
                <a:rPr lang="en-US" sz="1200" i="1"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 .0050</a:t>
              </a:r>
            </a:p>
          </p:txBody>
        </p:sp>
      </p:grpSp>
    </p:spTree>
    <p:extLst>
      <p:ext uri="{BB962C8B-B14F-4D97-AF65-F5344CB8AC3E}">
        <p14:creationId xmlns:p14="http://schemas.microsoft.com/office/powerpoint/2010/main" val="69700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8407FB5-E54F-4F59-8586-4F6EA0AA6271}"/>
              </a:ext>
            </a:extLst>
          </p:cNvPr>
          <p:cNvGrpSpPr/>
          <p:nvPr/>
        </p:nvGrpSpPr>
        <p:grpSpPr>
          <a:xfrm>
            <a:off x="480291" y="150186"/>
            <a:ext cx="3147695" cy="755448"/>
            <a:chOff x="3293774" y="1670308"/>
            <a:chExt cx="1138236" cy="273177"/>
          </a:xfrm>
        </p:grpSpPr>
        <p:sp>
          <p:nvSpPr>
            <p:cNvPr id="10" name="Oval 9">
              <a:extLst>
                <a:ext uri="{FF2B5EF4-FFF2-40B4-BE49-F238E27FC236}">
                  <a16:creationId xmlns:a16="http://schemas.microsoft.com/office/drawing/2014/main" id="{BBD6DC23-D22F-44AC-A1D4-E99B8C87A5A0}"/>
                </a:ext>
              </a:extLst>
            </p:cNvPr>
            <p:cNvSpPr/>
            <p:nvPr/>
          </p:nvSpPr>
          <p:spPr>
            <a:xfrm>
              <a:off x="3293774"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11" name="Chord 10">
              <a:extLst>
                <a:ext uri="{FF2B5EF4-FFF2-40B4-BE49-F238E27FC236}">
                  <a16:creationId xmlns:a16="http://schemas.microsoft.com/office/drawing/2014/main" id="{59B519C2-40DA-4841-97AF-8B927EE16C11}"/>
                </a:ext>
              </a:extLst>
            </p:cNvPr>
            <p:cNvSpPr/>
            <p:nvPr/>
          </p:nvSpPr>
          <p:spPr>
            <a:xfrm>
              <a:off x="3321091" y="1697625"/>
              <a:ext cx="218541" cy="218541"/>
            </a:xfrm>
            <a:prstGeom prst="chord">
              <a:avLst>
                <a:gd name="adj1" fmla="val 0"/>
                <a:gd name="adj2" fmla="val 10800000"/>
              </a:avLst>
            </a:prstGeom>
            <a:gradFill rotWithShape="0">
              <a:gsLst>
                <a:gs pos="0">
                  <a:srgbClr val="FF476A"/>
                </a:gs>
                <a:gs pos="50000">
                  <a:srgbClr val="FF476A"/>
                </a:gs>
                <a:gs pos="100000">
                  <a:srgbClr val="FF476A"/>
                </a:gs>
              </a:gsLst>
            </a:gradFill>
          </p:spPr>
          <p:style>
            <a:lnRef idx="1">
              <a:schemeClr val="accent3">
                <a:hueOff val="1084240"/>
                <a:satOff val="40000"/>
                <a:lumOff val="-5882"/>
                <a:alphaOff val="0"/>
              </a:schemeClr>
            </a:lnRef>
            <a:fillRef idx="3">
              <a:scrgbClr r="0" g="0" b="0"/>
            </a:fillRef>
            <a:effectRef idx="2">
              <a:schemeClr val="accent3">
                <a:hueOff val="1084240"/>
                <a:satOff val="40000"/>
                <a:lumOff val="-5882"/>
                <a:alphaOff val="0"/>
              </a:schemeClr>
            </a:effectRef>
            <a:fontRef idx="minor">
              <a:schemeClr val="lt1"/>
            </a:fontRef>
          </p:style>
        </p:sp>
        <p:sp>
          <p:nvSpPr>
            <p:cNvPr id="12" name="Freeform: Shape 11">
              <a:extLst>
                <a:ext uri="{FF2B5EF4-FFF2-40B4-BE49-F238E27FC236}">
                  <a16:creationId xmlns:a16="http://schemas.microsoft.com/office/drawing/2014/main" id="{ACF1E3DC-67F5-428C-9157-4AD726C6EBD4}"/>
                </a:ext>
              </a:extLst>
            </p:cNvPr>
            <p:cNvSpPr/>
            <p:nvPr/>
          </p:nvSpPr>
          <p:spPr>
            <a:xfrm>
              <a:off x="3623862" y="1670308"/>
              <a:ext cx="808148" cy="273177"/>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3200" b="1" kern="1200" dirty="0">
                  <a:solidFill>
                    <a:schemeClr val="tx1">
                      <a:lumMod val="65000"/>
                      <a:lumOff val="35000"/>
                    </a:schemeClr>
                  </a:solidFill>
                  <a:latin typeface="Arial" panose="020B0604020202020204" pitchFamily="34" charset="0"/>
                  <a:cs typeface="Arial" panose="020B0604020202020204" pitchFamily="34" charset="0"/>
                </a:rPr>
                <a:t>Results</a:t>
              </a:r>
            </a:p>
          </p:txBody>
        </p:sp>
      </p:grpSp>
      <p:cxnSp>
        <p:nvCxnSpPr>
          <p:cNvPr id="13" name="Straight Connector 12">
            <a:extLst>
              <a:ext uri="{FF2B5EF4-FFF2-40B4-BE49-F238E27FC236}">
                <a16:creationId xmlns:a16="http://schemas.microsoft.com/office/drawing/2014/main" id="{1F3B92E1-B2CD-4659-8C17-149EA5E92300}"/>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E113A60-C580-4E1A-9AF3-BA464D2E3D53}"/>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lang="en-US" b="1" noProof="0" dirty="0">
                <a:solidFill>
                  <a:srgbClr val="78000A"/>
                </a:solidFill>
                <a:latin typeface="Arial" panose="020B0604020202020204" pitchFamily="34" charset="0"/>
                <a:cs typeface="Arial" panose="020B0604020202020204" pitchFamily="34" charset="0"/>
              </a:rPr>
              <a:t>Source Analysis – P400</a:t>
            </a:r>
            <a:endPar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C0D2EE34-3B07-4097-AD0F-0BC00C4322F6}"/>
              </a:ext>
            </a:extLst>
          </p:cNvPr>
          <p:cNvGrpSpPr/>
          <p:nvPr/>
        </p:nvGrpSpPr>
        <p:grpSpPr>
          <a:xfrm>
            <a:off x="480291" y="1793314"/>
            <a:ext cx="5463868" cy="1711378"/>
            <a:chOff x="1582195" y="2315692"/>
            <a:chExt cx="5463868" cy="1711378"/>
          </a:xfrm>
        </p:grpSpPr>
        <p:sp>
          <p:nvSpPr>
            <p:cNvPr id="34" name="TextBox 33">
              <a:extLst>
                <a:ext uri="{FF2B5EF4-FFF2-40B4-BE49-F238E27FC236}">
                  <a16:creationId xmlns:a16="http://schemas.microsoft.com/office/drawing/2014/main" id="{9F3B976D-DA4C-46F1-B19A-0372C13ECD9C}"/>
                </a:ext>
              </a:extLst>
            </p:cNvPr>
            <p:cNvSpPr txBox="1"/>
            <p:nvPr/>
          </p:nvSpPr>
          <p:spPr>
            <a:xfrm rot="16200000">
              <a:off x="1052227" y="2845660"/>
              <a:ext cx="1429268" cy="369332"/>
            </a:xfrm>
            <a:prstGeom prst="rect">
              <a:avLst/>
            </a:prstGeom>
            <a:noFill/>
          </p:spPr>
          <p:txBody>
            <a:bodyPr wrap="square" rtlCol="0">
              <a:spAutoFit/>
            </a:bodyPr>
            <a:lstStyle/>
            <a:p>
              <a:r>
                <a:rPr lang="en-US" dirty="0"/>
                <a:t>PO N290 ERP </a:t>
              </a:r>
            </a:p>
          </p:txBody>
        </p:sp>
        <p:sp>
          <p:nvSpPr>
            <p:cNvPr id="41" name="TextBox 40">
              <a:extLst>
                <a:ext uri="{FF2B5EF4-FFF2-40B4-BE49-F238E27FC236}">
                  <a16:creationId xmlns:a16="http://schemas.microsoft.com/office/drawing/2014/main" id="{263B86ED-FF5E-4612-B176-793E5E60689C}"/>
                </a:ext>
              </a:extLst>
            </p:cNvPr>
            <p:cNvSpPr txBox="1"/>
            <p:nvPr/>
          </p:nvSpPr>
          <p:spPr>
            <a:xfrm>
              <a:off x="1921525" y="3657738"/>
              <a:ext cx="4987700" cy="369332"/>
            </a:xfrm>
            <a:prstGeom prst="rect">
              <a:avLst/>
            </a:prstGeom>
            <a:noFill/>
          </p:spPr>
          <p:txBody>
            <a:bodyPr wrap="square" rtlCol="0">
              <a:spAutoFit/>
            </a:bodyPr>
            <a:lstStyle/>
            <a:p>
              <a:r>
                <a:rPr lang="en-US" dirty="0"/>
                <a:t> CDR </a:t>
              </a:r>
              <a:r>
                <a:rPr lang="en-US" dirty="0" err="1"/>
                <a:t>mFG</a:t>
              </a:r>
              <a:r>
                <a:rPr lang="en-US" dirty="0"/>
                <a:t>        CDR LG          CDR </a:t>
              </a:r>
              <a:r>
                <a:rPr lang="en-US" dirty="0" err="1"/>
                <a:t>aTP</a:t>
              </a:r>
              <a:r>
                <a:rPr lang="en-US" dirty="0"/>
                <a:t>         CDR </a:t>
              </a:r>
              <a:r>
                <a:rPr lang="en-US" dirty="0" err="1"/>
                <a:t>pCC</a:t>
              </a:r>
              <a:r>
                <a:rPr lang="en-US" dirty="0"/>
                <a:t>        </a:t>
              </a:r>
            </a:p>
          </p:txBody>
        </p:sp>
        <p:pic>
          <p:nvPicPr>
            <p:cNvPr id="7" name="Picture 6">
              <a:extLst>
                <a:ext uri="{FF2B5EF4-FFF2-40B4-BE49-F238E27FC236}">
                  <a16:creationId xmlns:a16="http://schemas.microsoft.com/office/drawing/2014/main" id="{8F71C166-5E06-437E-B2A7-8DD223BAA4F0}"/>
                </a:ext>
              </a:extLst>
            </p:cNvPr>
            <p:cNvPicPr>
              <a:picLocks noChangeAspect="1"/>
            </p:cNvPicPr>
            <p:nvPr/>
          </p:nvPicPr>
          <p:blipFill rotWithShape="1">
            <a:blip r:embed="rId2">
              <a:extLst>
                <a:ext uri="{28A0092B-C50C-407E-A947-70E740481C1C}">
                  <a14:useLocalDpi xmlns:a14="http://schemas.microsoft.com/office/drawing/2010/main" val="0"/>
                </a:ext>
              </a:extLst>
            </a:blip>
            <a:srcRect l="24109" t="4445" r="2397" b="76960"/>
            <a:stretch/>
          </p:blipFill>
          <p:spPr>
            <a:xfrm>
              <a:off x="1948871" y="2389762"/>
              <a:ext cx="5033819" cy="1275212"/>
            </a:xfrm>
            <a:prstGeom prst="rect">
              <a:avLst/>
            </a:prstGeom>
          </p:spPr>
        </p:pic>
        <p:grpSp>
          <p:nvGrpSpPr>
            <p:cNvPr id="54" name="Group 53">
              <a:extLst>
                <a:ext uri="{FF2B5EF4-FFF2-40B4-BE49-F238E27FC236}">
                  <a16:creationId xmlns:a16="http://schemas.microsoft.com/office/drawing/2014/main" id="{38D4A7C5-F6E2-41AF-B433-BE635CADB102}"/>
                </a:ext>
              </a:extLst>
            </p:cNvPr>
            <p:cNvGrpSpPr/>
            <p:nvPr/>
          </p:nvGrpSpPr>
          <p:grpSpPr>
            <a:xfrm>
              <a:off x="2683513" y="2460312"/>
              <a:ext cx="572659" cy="369332"/>
              <a:chOff x="2177855" y="1803404"/>
              <a:chExt cx="572659" cy="369332"/>
            </a:xfrm>
          </p:grpSpPr>
          <p:sp>
            <p:nvSpPr>
              <p:cNvPr id="55" name="Oval 54">
                <a:extLst>
                  <a:ext uri="{FF2B5EF4-FFF2-40B4-BE49-F238E27FC236}">
                    <a16:creationId xmlns:a16="http://schemas.microsoft.com/office/drawing/2014/main" id="{F761C5E2-8394-4E3D-804C-48FED97B7D49}"/>
                  </a:ext>
                </a:extLst>
              </p:cNvPr>
              <p:cNvSpPr>
                <a:spLocks noChangeAspect="1"/>
              </p:cNvSpPr>
              <p:nvPr/>
            </p:nvSpPr>
            <p:spPr>
              <a:xfrm>
                <a:off x="2198250" y="1893449"/>
                <a:ext cx="46693" cy="45720"/>
              </a:xfrm>
              <a:prstGeom prst="ellipse">
                <a:avLst/>
              </a:prstGeom>
              <a:noFill/>
              <a:ln>
                <a:solidFill>
                  <a:srgbClr val="5D6A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DEF53DB-F53C-417B-8E20-E5F0B7371D31}"/>
                  </a:ext>
                </a:extLst>
              </p:cNvPr>
              <p:cNvSpPr>
                <a:spLocks noChangeAspect="1"/>
              </p:cNvSpPr>
              <p:nvPr/>
            </p:nvSpPr>
            <p:spPr>
              <a:xfrm>
                <a:off x="2193635" y="2036613"/>
                <a:ext cx="46693" cy="45720"/>
              </a:xfrm>
              <a:prstGeom prst="ellipse">
                <a:avLst/>
              </a:prstGeom>
              <a:noFill/>
              <a:ln>
                <a:solidFill>
                  <a:srgbClr val="943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468A7671-DC71-4B3D-9A7E-B79680E69AAC}"/>
                  </a:ext>
                </a:extLst>
              </p:cNvPr>
              <p:cNvSpPr txBox="1"/>
              <p:nvPr/>
            </p:nvSpPr>
            <p:spPr>
              <a:xfrm>
                <a:off x="2177855" y="1803404"/>
                <a:ext cx="572659"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6 </a:t>
                </a:r>
                <a:r>
                  <a:rPr lang="en-US" sz="900" dirty="0" err="1">
                    <a:latin typeface="Arial" panose="020B0604020202020204" pitchFamily="34" charset="0"/>
                    <a:cs typeface="Arial" panose="020B0604020202020204" pitchFamily="34" charset="0"/>
                  </a:rPr>
                  <a:t>mos</a:t>
                </a:r>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12 </a:t>
                </a:r>
                <a:r>
                  <a:rPr lang="en-US" sz="900" dirty="0" err="1">
                    <a:latin typeface="Arial" panose="020B0604020202020204" pitchFamily="34" charset="0"/>
                    <a:cs typeface="Arial" panose="020B0604020202020204" pitchFamily="34" charset="0"/>
                  </a:rPr>
                  <a:t>mos</a:t>
                </a:r>
                <a:endParaRPr lang="en-US" sz="900" dirty="0">
                  <a:latin typeface="Arial" panose="020B0604020202020204" pitchFamily="34" charset="0"/>
                  <a:cs typeface="Arial" panose="020B0604020202020204" pitchFamily="34" charset="0"/>
                </a:endParaRPr>
              </a:p>
            </p:txBody>
          </p:sp>
        </p:grpSp>
        <p:sp>
          <p:nvSpPr>
            <p:cNvPr id="58" name="TextBox 57">
              <a:extLst>
                <a:ext uri="{FF2B5EF4-FFF2-40B4-BE49-F238E27FC236}">
                  <a16:creationId xmlns:a16="http://schemas.microsoft.com/office/drawing/2014/main" id="{63B1C64F-9D28-452F-8217-AFE413DE1193}"/>
                </a:ext>
              </a:extLst>
            </p:cNvPr>
            <p:cNvSpPr txBox="1"/>
            <p:nvPr/>
          </p:nvSpPr>
          <p:spPr>
            <a:xfrm>
              <a:off x="3314357" y="3384786"/>
              <a:ext cx="799009" cy="338554"/>
            </a:xfrm>
            <a:prstGeom prst="rect">
              <a:avLst/>
            </a:prstGeom>
            <a:noFill/>
          </p:spPr>
          <p:txBody>
            <a:bodyPr wrap="square" rtlCol="0">
              <a:spAutoFit/>
            </a:bodyPr>
            <a:lstStyle/>
            <a:p>
              <a:r>
                <a:rPr lang="en-US" sz="1600" i="1" dirty="0"/>
                <a:t>r </a:t>
              </a:r>
              <a:r>
                <a:rPr lang="en-US" sz="1600" dirty="0"/>
                <a:t>= .58</a:t>
              </a:r>
              <a:r>
                <a:rPr lang="en-US" sz="1600" i="1" dirty="0"/>
                <a:t> </a:t>
              </a:r>
            </a:p>
          </p:txBody>
        </p:sp>
        <p:sp>
          <p:nvSpPr>
            <p:cNvPr id="59" name="TextBox 58">
              <a:extLst>
                <a:ext uri="{FF2B5EF4-FFF2-40B4-BE49-F238E27FC236}">
                  <a16:creationId xmlns:a16="http://schemas.microsoft.com/office/drawing/2014/main" id="{71792754-75AC-4043-8475-BDA130492AC6}"/>
                </a:ext>
              </a:extLst>
            </p:cNvPr>
            <p:cNvSpPr txBox="1"/>
            <p:nvPr/>
          </p:nvSpPr>
          <p:spPr>
            <a:xfrm>
              <a:off x="2097937" y="3382596"/>
              <a:ext cx="799009" cy="338554"/>
            </a:xfrm>
            <a:prstGeom prst="rect">
              <a:avLst/>
            </a:prstGeom>
            <a:noFill/>
          </p:spPr>
          <p:txBody>
            <a:bodyPr wrap="square" rtlCol="0">
              <a:spAutoFit/>
            </a:bodyPr>
            <a:lstStyle/>
            <a:p>
              <a:r>
                <a:rPr lang="en-US" sz="1600" i="1" dirty="0"/>
                <a:t>r </a:t>
              </a:r>
              <a:r>
                <a:rPr lang="en-US" sz="1600" dirty="0"/>
                <a:t>= .25</a:t>
              </a:r>
              <a:r>
                <a:rPr lang="en-US" sz="1600" i="1" dirty="0"/>
                <a:t> </a:t>
              </a:r>
            </a:p>
          </p:txBody>
        </p:sp>
        <p:sp>
          <p:nvSpPr>
            <p:cNvPr id="60" name="TextBox 59">
              <a:extLst>
                <a:ext uri="{FF2B5EF4-FFF2-40B4-BE49-F238E27FC236}">
                  <a16:creationId xmlns:a16="http://schemas.microsoft.com/office/drawing/2014/main" id="{72ACB0AE-4753-4F54-9298-E7F2AFDCB295}"/>
                </a:ext>
              </a:extLst>
            </p:cNvPr>
            <p:cNvSpPr txBox="1"/>
            <p:nvPr/>
          </p:nvSpPr>
          <p:spPr>
            <a:xfrm>
              <a:off x="4598368" y="3381413"/>
              <a:ext cx="799009" cy="338554"/>
            </a:xfrm>
            <a:prstGeom prst="rect">
              <a:avLst/>
            </a:prstGeom>
            <a:noFill/>
          </p:spPr>
          <p:txBody>
            <a:bodyPr wrap="square" rtlCol="0">
              <a:spAutoFit/>
            </a:bodyPr>
            <a:lstStyle/>
            <a:p>
              <a:r>
                <a:rPr lang="en-US" sz="1600" i="1" dirty="0"/>
                <a:t>r </a:t>
              </a:r>
              <a:r>
                <a:rPr lang="en-US" sz="1600" dirty="0"/>
                <a:t>= -.17</a:t>
              </a:r>
              <a:r>
                <a:rPr lang="en-US" sz="1600" i="1" dirty="0"/>
                <a:t> </a:t>
              </a:r>
            </a:p>
          </p:txBody>
        </p:sp>
        <p:sp>
          <p:nvSpPr>
            <p:cNvPr id="61" name="TextBox 60">
              <a:extLst>
                <a:ext uri="{FF2B5EF4-FFF2-40B4-BE49-F238E27FC236}">
                  <a16:creationId xmlns:a16="http://schemas.microsoft.com/office/drawing/2014/main" id="{D31FF8FF-61EC-4459-9C9D-DC3C3FC39DFC}"/>
                </a:ext>
              </a:extLst>
            </p:cNvPr>
            <p:cNvSpPr txBox="1"/>
            <p:nvPr/>
          </p:nvSpPr>
          <p:spPr>
            <a:xfrm>
              <a:off x="6247054" y="3381413"/>
              <a:ext cx="799009" cy="338554"/>
            </a:xfrm>
            <a:prstGeom prst="rect">
              <a:avLst/>
            </a:prstGeom>
            <a:noFill/>
          </p:spPr>
          <p:txBody>
            <a:bodyPr wrap="square" rtlCol="0">
              <a:spAutoFit/>
            </a:bodyPr>
            <a:lstStyle/>
            <a:p>
              <a:r>
                <a:rPr lang="en-US" sz="1600" i="1" dirty="0"/>
                <a:t>r </a:t>
              </a:r>
              <a:r>
                <a:rPr lang="en-US" sz="1600" dirty="0"/>
                <a:t>= .78</a:t>
              </a:r>
              <a:r>
                <a:rPr lang="en-US" sz="1600" i="1" dirty="0"/>
                <a:t> </a:t>
              </a:r>
            </a:p>
          </p:txBody>
        </p:sp>
        <p:sp>
          <p:nvSpPr>
            <p:cNvPr id="62" name="Rectangle 61">
              <a:extLst>
                <a:ext uri="{FF2B5EF4-FFF2-40B4-BE49-F238E27FC236}">
                  <a16:creationId xmlns:a16="http://schemas.microsoft.com/office/drawing/2014/main" id="{FCCAA388-D55F-4D29-B0B4-053EEB031DB3}"/>
                </a:ext>
              </a:extLst>
            </p:cNvPr>
            <p:cNvSpPr/>
            <p:nvPr/>
          </p:nvSpPr>
          <p:spPr>
            <a:xfrm>
              <a:off x="5714973" y="2451509"/>
              <a:ext cx="1234440" cy="1188720"/>
            </a:xfrm>
            <a:prstGeom prst="rect">
              <a:avLst/>
            </a:prstGeom>
            <a:noFill/>
            <a:ln w="254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TextBox 62">
            <a:extLst>
              <a:ext uri="{FF2B5EF4-FFF2-40B4-BE49-F238E27FC236}">
                <a16:creationId xmlns:a16="http://schemas.microsoft.com/office/drawing/2014/main" id="{5E121F64-34E2-434F-A26B-65814C360485}"/>
              </a:ext>
            </a:extLst>
          </p:cNvPr>
          <p:cNvSpPr txBox="1"/>
          <p:nvPr/>
        </p:nvSpPr>
        <p:spPr>
          <a:xfrm>
            <a:off x="3712956" y="4025683"/>
            <a:ext cx="4987699" cy="338554"/>
          </a:xfrm>
          <a:prstGeom prst="rect">
            <a:avLst/>
          </a:prstGeom>
          <a:solidFill>
            <a:schemeClr val="bg2"/>
          </a:solidFill>
        </p:spPr>
        <p:txBody>
          <a:bodyPr wrap="square">
            <a:spAutoFit/>
          </a:bodyPr>
          <a:lstStyle/>
          <a:p>
            <a:pPr algn="ctr"/>
            <a:r>
              <a:rPr lang="en-US" sz="1600" dirty="0" err="1"/>
              <a:t>pCC</a:t>
            </a:r>
            <a:endParaRPr lang="en-US" sz="1600" dirty="0"/>
          </a:p>
        </p:txBody>
      </p:sp>
      <p:pic>
        <p:nvPicPr>
          <p:cNvPr id="2052" name="Picture 4" descr="The SGPanel Procedure">
            <a:extLst>
              <a:ext uri="{FF2B5EF4-FFF2-40B4-BE49-F238E27FC236}">
                <a16:creationId xmlns:a16="http://schemas.microsoft.com/office/drawing/2014/main" id="{A98A8185-E86A-4FA0-9917-429BBD0EC1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7" t="13384" r="60324" b="13283"/>
          <a:stretch/>
        </p:blipFill>
        <p:spPr bwMode="auto">
          <a:xfrm>
            <a:off x="6929590" y="4395015"/>
            <a:ext cx="1771065" cy="166642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The SGPanel Procedure">
            <a:extLst>
              <a:ext uri="{FF2B5EF4-FFF2-40B4-BE49-F238E27FC236}">
                <a16:creationId xmlns:a16="http://schemas.microsoft.com/office/drawing/2014/main" id="{E0EC253F-6788-4C82-913B-3BAEA013C3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8" t="13741" r="58888" b="13283"/>
          <a:stretch/>
        </p:blipFill>
        <p:spPr bwMode="auto">
          <a:xfrm>
            <a:off x="3696054" y="4398480"/>
            <a:ext cx="1844000" cy="1665289"/>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77">
            <a:extLst>
              <a:ext uri="{FF2B5EF4-FFF2-40B4-BE49-F238E27FC236}">
                <a16:creationId xmlns:a16="http://schemas.microsoft.com/office/drawing/2014/main" id="{86AD8C5F-51EF-4DB6-89C2-DF641EC93CCA}"/>
              </a:ext>
            </a:extLst>
          </p:cNvPr>
          <p:cNvSpPr txBox="1"/>
          <p:nvPr/>
        </p:nvSpPr>
        <p:spPr>
          <a:xfrm>
            <a:off x="4197319" y="4376065"/>
            <a:ext cx="70730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6 </a:t>
            </a:r>
            <a:r>
              <a:rPr lang="en-US" sz="1200" dirty="0" err="1">
                <a:latin typeface="Arial" panose="020B0604020202020204" pitchFamily="34" charset="0"/>
                <a:cs typeface="Arial" panose="020B0604020202020204" pitchFamily="34" charset="0"/>
              </a:rPr>
              <a:t>mos</a:t>
            </a:r>
            <a:endParaRPr lang="en-US" sz="1200" dirty="0">
              <a:latin typeface="Arial" panose="020B0604020202020204" pitchFamily="34" charset="0"/>
              <a:cs typeface="Arial" panose="020B0604020202020204" pitchFamily="34" charset="0"/>
            </a:endParaRPr>
          </a:p>
        </p:txBody>
      </p:sp>
      <p:sp>
        <p:nvSpPr>
          <p:cNvPr id="66" name="TextBox 77">
            <a:extLst>
              <a:ext uri="{FF2B5EF4-FFF2-40B4-BE49-F238E27FC236}">
                <a16:creationId xmlns:a16="http://schemas.microsoft.com/office/drawing/2014/main" id="{B1603074-EBB8-4080-BC41-1210FF83FA3A}"/>
              </a:ext>
            </a:extLst>
          </p:cNvPr>
          <p:cNvSpPr txBox="1"/>
          <p:nvPr/>
        </p:nvSpPr>
        <p:spPr>
          <a:xfrm>
            <a:off x="7287012" y="4385302"/>
            <a:ext cx="82971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12 </a:t>
            </a:r>
            <a:r>
              <a:rPr lang="en-US" sz="1200" dirty="0" err="1">
                <a:latin typeface="Arial" panose="020B0604020202020204" pitchFamily="34" charset="0"/>
                <a:cs typeface="Arial" panose="020B0604020202020204" pitchFamily="34" charset="0"/>
              </a:rPr>
              <a:t>mos</a:t>
            </a:r>
            <a:endParaRPr lang="en-US" sz="12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306AD395-464E-4A45-87EF-6CFC887B856C}"/>
              </a:ext>
            </a:extLst>
          </p:cNvPr>
          <p:cNvSpPr txBox="1"/>
          <p:nvPr/>
        </p:nvSpPr>
        <p:spPr>
          <a:xfrm>
            <a:off x="3999357" y="6107607"/>
            <a:ext cx="1736437"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SF &gt; SH, </a:t>
            </a:r>
            <a:r>
              <a:rPr lang="en-US" sz="1200" i="1" dirty="0">
                <a:latin typeface="Arial" panose="020B0604020202020204" pitchFamily="34" charset="0"/>
                <a:cs typeface="Arial" panose="020B0604020202020204" pitchFamily="34" charset="0"/>
              </a:rPr>
              <a:t>p &lt;</a:t>
            </a:r>
            <a:r>
              <a:rPr lang="en-US" sz="1200" dirty="0">
                <a:latin typeface="Arial" panose="020B0604020202020204" pitchFamily="34" charset="0"/>
                <a:cs typeface="Arial" panose="020B0604020202020204" pitchFamily="34" charset="0"/>
              </a:rPr>
              <a:t> .0001</a:t>
            </a:r>
          </a:p>
          <a:p>
            <a:pPr algn="ctr"/>
            <a:r>
              <a:rPr lang="en-US" sz="1200" dirty="0">
                <a:latin typeface="Arial" panose="020B0604020202020204" pitchFamily="34" charset="0"/>
                <a:cs typeface="Arial" panose="020B0604020202020204" pitchFamily="34" charset="0"/>
              </a:rPr>
              <a:t>IH &gt; SH, </a:t>
            </a:r>
            <a:r>
              <a:rPr lang="en-US" sz="1200" i="1"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&lt; .0001</a:t>
            </a:r>
          </a:p>
        </p:txBody>
      </p:sp>
      <p:sp>
        <p:nvSpPr>
          <p:cNvPr id="68" name="TextBox 67">
            <a:extLst>
              <a:ext uri="{FF2B5EF4-FFF2-40B4-BE49-F238E27FC236}">
                <a16:creationId xmlns:a16="http://schemas.microsoft.com/office/drawing/2014/main" id="{4B234621-07B2-4953-B3A6-C3BA36133BF0}"/>
              </a:ext>
            </a:extLst>
          </p:cNvPr>
          <p:cNvSpPr txBox="1"/>
          <p:nvPr/>
        </p:nvSpPr>
        <p:spPr>
          <a:xfrm>
            <a:off x="7232510" y="6107606"/>
            <a:ext cx="1736437"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IF &gt; IH, </a:t>
            </a:r>
            <a:r>
              <a:rPr lang="en-US" sz="1200" i="1" dirty="0">
                <a:latin typeface="Arial" panose="020B0604020202020204" pitchFamily="34" charset="0"/>
                <a:cs typeface="Arial" panose="020B0604020202020204" pitchFamily="34" charset="0"/>
              </a:rPr>
              <a:t>p &lt;</a:t>
            </a:r>
            <a:r>
              <a:rPr lang="en-US" sz="1200" dirty="0">
                <a:latin typeface="Arial" panose="020B0604020202020204" pitchFamily="34" charset="0"/>
                <a:cs typeface="Arial" panose="020B0604020202020204" pitchFamily="34" charset="0"/>
              </a:rPr>
              <a:t> .0001</a:t>
            </a:r>
          </a:p>
          <a:p>
            <a:pPr algn="ctr"/>
            <a:r>
              <a:rPr lang="en-US" sz="1200" dirty="0">
                <a:latin typeface="Arial" panose="020B0604020202020204" pitchFamily="34" charset="0"/>
                <a:cs typeface="Arial" panose="020B0604020202020204" pitchFamily="34" charset="0"/>
              </a:rPr>
              <a:t>SH &gt; IH, </a:t>
            </a:r>
            <a:r>
              <a:rPr lang="en-US" sz="1200" i="1"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&lt; .0001</a:t>
            </a:r>
          </a:p>
        </p:txBody>
      </p:sp>
      <p:grpSp>
        <p:nvGrpSpPr>
          <p:cNvPr id="27" name="Group 26">
            <a:extLst>
              <a:ext uri="{FF2B5EF4-FFF2-40B4-BE49-F238E27FC236}">
                <a16:creationId xmlns:a16="http://schemas.microsoft.com/office/drawing/2014/main" id="{2E51D53D-C65A-4DD7-A502-A6523BF68B07}"/>
              </a:ext>
            </a:extLst>
          </p:cNvPr>
          <p:cNvGrpSpPr/>
          <p:nvPr/>
        </p:nvGrpSpPr>
        <p:grpSpPr>
          <a:xfrm>
            <a:off x="6133225" y="4486402"/>
            <a:ext cx="423465" cy="1395683"/>
            <a:chOff x="8756241" y="2612381"/>
            <a:chExt cx="423465" cy="1395683"/>
          </a:xfrm>
        </p:grpSpPr>
        <p:sp>
          <p:nvSpPr>
            <p:cNvPr id="69" name="TextBox 68">
              <a:extLst>
                <a:ext uri="{FF2B5EF4-FFF2-40B4-BE49-F238E27FC236}">
                  <a16:creationId xmlns:a16="http://schemas.microsoft.com/office/drawing/2014/main" id="{5650A41E-4F76-4E45-B963-257E602A1A31}"/>
                </a:ext>
              </a:extLst>
            </p:cNvPr>
            <p:cNvSpPr txBox="1"/>
            <p:nvPr/>
          </p:nvSpPr>
          <p:spPr>
            <a:xfrm>
              <a:off x="8756241" y="2623069"/>
              <a:ext cx="423465"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IF</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SF</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IH</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SH</a:t>
              </a:r>
            </a:p>
          </p:txBody>
        </p:sp>
        <p:cxnSp>
          <p:nvCxnSpPr>
            <p:cNvPr id="74" name="Straight Connector 73">
              <a:extLst>
                <a:ext uri="{FF2B5EF4-FFF2-40B4-BE49-F238E27FC236}">
                  <a16:creationId xmlns:a16="http://schemas.microsoft.com/office/drawing/2014/main" id="{2A874EA3-6464-4337-8FC5-5543A47A4907}"/>
                </a:ext>
              </a:extLst>
            </p:cNvPr>
            <p:cNvCxnSpPr>
              <a:cxnSpLocks/>
            </p:cNvCxnSpPr>
            <p:nvPr/>
          </p:nvCxnSpPr>
          <p:spPr>
            <a:xfrm>
              <a:off x="8841528" y="3000147"/>
              <a:ext cx="17706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75" name="Straight Connector 74">
              <a:extLst>
                <a:ext uri="{FF2B5EF4-FFF2-40B4-BE49-F238E27FC236}">
                  <a16:creationId xmlns:a16="http://schemas.microsoft.com/office/drawing/2014/main" id="{F2EF48EE-F5D8-4EC6-B388-B33FCF2E1808}"/>
                </a:ext>
              </a:extLst>
            </p:cNvPr>
            <p:cNvCxnSpPr>
              <a:cxnSpLocks/>
            </p:cNvCxnSpPr>
            <p:nvPr/>
          </p:nvCxnSpPr>
          <p:spPr>
            <a:xfrm>
              <a:off x="8860000" y="3357975"/>
              <a:ext cx="177066" cy="0"/>
            </a:xfrm>
            <a:prstGeom prst="line">
              <a:avLst/>
            </a:prstGeom>
            <a:ln w="38100">
              <a:solidFill>
                <a:srgbClr val="4141FF"/>
              </a:solidFill>
            </a:ln>
          </p:spPr>
          <p:style>
            <a:lnRef idx="3">
              <a:schemeClr val="accent1"/>
            </a:lnRef>
            <a:fillRef idx="0">
              <a:schemeClr val="accent1"/>
            </a:fillRef>
            <a:effectRef idx="2">
              <a:schemeClr val="accent1"/>
            </a:effectRef>
            <a:fontRef idx="minor">
              <a:schemeClr val="tx1"/>
            </a:fontRef>
          </p:style>
        </p:cxnSp>
        <p:cxnSp>
          <p:nvCxnSpPr>
            <p:cNvPr id="76" name="Straight Connector 75">
              <a:extLst>
                <a:ext uri="{FF2B5EF4-FFF2-40B4-BE49-F238E27FC236}">
                  <a16:creationId xmlns:a16="http://schemas.microsoft.com/office/drawing/2014/main" id="{1AFAF75E-2E41-495E-9ECA-B9D48C585806}"/>
                </a:ext>
              </a:extLst>
            </p:cNvPr>
            <p:cNvCxnSpPr>
              <a:cxnSpLocks/>
            </p:cNvCxnSpPr>
            <p:nvPr/>
          </p:nvCxnSpPr>
          <p:spPr>
            <a:xfrm>
              <a:off x="8860000" y="3729546"/>
              <a:ext cx="177066" cy="0"/>
            </a:xfrm>
            <a:prstGeom prst="line">
              <a:avLst/>
            </a:prstGeom>
            <a:ln w="38100">
              <a:solidFill>
                <a:srgbClr val="58AC58"/>
              </a:solidFill>
            </a:ln>
          </p:spPr>
          <p:style>
            <a:lnRef idx="3">
              <a:schemeClr val="dk1"/>
            </a:lnRef>
            <a:fillRef idx="0">
              <a:schemeClr val="dk1"/>
            </a:fillRef>
            <a:effectRef idx="2">
              <a:schemeClr val="dk1"/>
            </a:effectRef>
            <a:fontRef idx="minor">
              <a:schemeClr val="tx1"/>
            </a:fontRef>
          </p:style>
        </p:cxnSp>
        <p:cxnSp>
          <p:nvCxnSpPr>
            <p:cNvPr id="77" name="Straight Connector 76">
              <a:extLst>
                <a:ext uri="{FF2B5EF4-FFF2-40B4-BE49-F238E27FC236}">
                  <a16:creationId xmlns:a16="http://schemas.microsoft.com/office/drawing/2014/main" id="{7707D052-A566-4943-B6DE-DF67512ED3E8}"/>
                </a:ext>
              </a:extLst>
            </p:cNvPr>
            <p:cNvCxnSpPr>
              <a:cxnSpLocks/>
            </p:cNvCxnSpPr>
            <p:nvPr/>
          </p:nvCxnSpPr>
          <p:spPr>
            <a:xfrm>
              <a:off x="8841528" y="2612381"/>
              <a:ext cx="177066" cy="0"/>
            </a:xfrm>
            <a:prstGeom prst="line">
              <a:avLst/>
            </a:prstGeom>
            <a:ln w="38100"/>
          </p:spPr>
          <p:style>
            <a:lnRef idx="3">
              <a:schemeClr val="dk1"/>
            </a:lnRef>
            <a:fillRef idx="0">
              <a:schemeClr val="dk1"/>
            </a:fillRef>
            <a:effectRef idx="2">
              <a:schemeClr val="dk1"/>
            </a:effectRef>
            <a:fontRef idx="minor">
              <a:schemeClr val="tx1"/>
            </a:fontRef>
          </p:style>
        </p:cxnSp>
      </p:grpSp>
      <p:sp>
        <p:nvSpPr>
          <p:cNvPr id="35" name="Arrow: Bent-Up 34">
            <a:extLst>
              <a:ext uri="{FF2B5EF4-FFF2-40B4-BE49-F238E27FC236}">
                <a16:creationId xmlns:a16="http://schemas.microsoft.com/office/drawing/2014/main" id="{6A8148D8-6DF1-4778-8DFB-6797F010B2EA}"/>
              </a:ext>
            </a:extLst>
          </p:cNvPr>
          <p:cNvSpPr/>
          <p:nvPr/>
        </p:nvSpPr>
        <p:spPr>
          <a:xfrm rot="10800000" flipH="1">
            <a:off x="5936247" y="2415185"/>
            <a:ext cx="403155" cy="1341818"/>
          </a:xfrm>
          <a:prstGeom prst="bentUpArrow">
            <a:avLst/>
          </a:prstGeom>
          <a:solidFill>
            <a:srgbClr val="943934"/>
          </a:solidFill>
          <a:ln>
            <a:solidFill>
              <a:srgbClr val="943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15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par>
                                <p:cTn id="21" presetID="10" presetClass="entr" presetSubtype="0"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500"/>
                                        <p:tgtEl>
                                          <p:spTgt spid="6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500"/>
                                        <p:tgtEl>
                                          <p:spTgt spid="6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500"/>
                                        <p:tgtEl>
                                          <p:spTgt spid="68"/>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3" grpId="0" animBg="1"/>
      <p:bldP spid="65" grpId="0"/>
      <p:bldP spid="66" grpId="0"/>
      <p:bldP spid="67" grpId="0"/>
      <p:bldP spid="68" grpId="0"/>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FBC89FC-617F-4C84-9C15-B3304EF9DAB5}"/>
              </a:ext>
            </a:extLst>
          </p:cNvPr>
          <p:cNvGrpSpPr/>
          <p:nvPr/>
        </p:nvGrpSpPr>
        <p:grpSpPr>
          <a:xfrm>
            <a:off x="2927928" y="3051277"/>
            <a:ext cx="4063903" cy="755446"/>
            <a:chOff x="4488923" y="1670308"/>
            <a:chExt cx="1469549" cy="273177"/>
          </a:xfrm>
        </p:grpSpPr>
        <p:sp>
          <p:nvSpPr>
            <p:cNvPr id="6" name="Oval 5">
              <a:extLst>
                <a:ext uri="{FF2B5EF4-FFF2-40B4-BE49-F238E27FC236}">
                  <a16:creationId xmlns:a16="http://schemas.microsoft.com/office/drawing/2014/main" id="{A9A05A47-6AB0-4D60-8CCD-E3CDB3A88AA5}"/>
                </a:ext>
              </a:extLst>
            </p:cNvPr>
            <p:cNvSpPr/>
            <p:nvPr/>
          </p:nvSpPr>
          <p:spPr>
            <a:xfrm>
              <a:off x="4488923"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7" name="Chord 6">
              <a:extLst>
                <a:ext uri="{FF2B5EF4-FFF2-40B4-BE49-F238E27FC236}">
                  <a16:creationId xmlns:a16="http://schemas.microsoft.com/office/drawing/2014/main" id="{F316459E-B605-4534-9CD3-B3E4F3A655CD}"/>
                </a:ext>
              </a:extLst>
            </p:cNvPr>
            <p:cNvSpPr/>
            <p:nvPr/>
          </p:nvSpPr>
          <p:spPr>
            <a:xfrm>
              <a:off x="4516241" y="1697625"/>
              <a:ext cx="218541" cy="218541"/>
            </a:xfrm>
            <a:prstGeom prst="chord">
              <a:avLst>
                <a:gd name="adj1" fmla="val 20431728"/>
                <a:gd name="adj2" fmla="val 11968272"/>
              </a:avLst>
            </a:prstGeom>
            <a:gradFill rotWithShape="0">
              <a:gsLst>
                <a:gs pos="0">
                  <a:srgbClr val="F2002E"/>
                </a:gs>
                <a:gs pos="50000">
                  <a:srgbClr val="F2002E"/>
                </a:gs>
                <a:gs pos="100000">
                  <a:srgbClr val="F2002E"/>
                </a:gs>
              </a:gsLst>
            </a:gradFill>
          </p:spPr>
          <p:style>
            <a:lnRef idx="1">
              <a:schemeClr val="accent3">
                <a:hueOff val="1626359"/>
                <a:satOff val="60000"/>
                <a:lumOff val="-8824"/>
                <a:alphaOff val="0"/>
              </a:schemeClr>
            </a:lnRef>
            <a:fillRef idx="3">
              <a:scrgbClr r="0" g="0" b="0"/>
            </a:fillRef>
            <a:effectRef idx="2">
              <a:schemeClr val="accent3">
                <a:hueOff val="1626359"/>
                <a:satOff val="60000"/>
                <a:lumOff val="-8824"/>
                <a:alphaOff val="0"/>
              </a:schemeClr>
            </a:effectRef>
            <a:fontRef idx="minor">
              <a:schemeClr val="lt1"/>
            </a:fontRef>
          </p:style>
        </p:sp>
        <p:sp>
          <p:nvSpPr>
            <p:cNvPr id="8" name="Freeform: Shape 7">
              <a:extLst>
                <a:ext uri="{FF2B5EF4-FFF2-40B4-BE49-F238E27FC236}">
                  <a16:creationId xmlns:a16="http://schemas.microsoft.com/office/drawing/2014/main" id="{4BDE2D7B-48CE-4938-8874-7E42E60662DD}"/>
                </a:ext>
              </a:extLst>
            </p:cNvPr>
            <p:cNvSpPr/>
            <p:nvPr/>
          </p:nvSpPr>
          <p:spPr>
            <a:xfrm>
              <a:off x="4819012" y="1670309"/>
              <a:ext cx="1139460" cy="273176"/>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3600" b="1" kern="1200" dirty="0">
                  <a:solidFill>
                    <a:schemeClr val="tx1">
                      <a:lumMod val="65000"/>
                      <a:lumOff val="35000"/>
                    </a:schemeClr>
                  </a:solidFill>
                  <a:latin typeface="Arial" panose="020B0604020202020204" pitchFamily="34" charset="0"/>
                  <a:cs typeface="Arial" panose="020B0604020202020204" pitchFamily="34" charset="0"/>
                </a:rPr>
                <a:t>Conclusion</a:t>
              </a:r>
            </a:p>
          </p:txBody>
        </p:sp>
      </p:grpSp>
      <p:cxnSp>
        <p:nvCxnSpPr>
          <p:cNvPr id="13" name="Straight Connector 12">
            <a:extLst>
              <a:ext uri="{FF2B5EF4-FFF2-40B4-BE49-F238E27FC236}">
                <a16:creationId xmlns:a16="http://schemas.microsoft.com/office/drawing/2014/main" id="{8CA8228C-C2A2-4275-9E49-62A51A1DA603}"/>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22223686-028F-4B5B-8F07-CC24B7E2CDE3}"/>
              </a:ext>
            </a:extLst>
          </p:cNvPr>
          <p:cNvGrpSpPr/>
          <p:nvPr/>
        </p:nvGrpSpPr>
        <p:grpSpPr>
          <a:xfrm>
            <a:off x="-609600" y="1551430"/>
            <a:ext cx="6581775" cy="4413250"/>
            <a:chOff x="0" y="2159000"/>
            <a:chExt cx="6096000" cy="4064000"/>
          </a:xfrm>
        </p:grpSpPr>
        <p:graphicFrame>
          <p:nvGraphicFramePr>
            <p:cNvPr id="17" name="Diagram 16">
              <a:extLst>
                <a:ext uri="{FF2B5EF4-FFF2-40B4-BE49-F238E27FC236}">
                  <a16:creationId xmlns:a16="http://schemas.microsoft.com/office/drawing/2014/main" id="{57BB3FD2-225F-4839-B105-A8A8743C54A1}"/>
                </a:ext>
              </a:extLst>
            </p:cNvPr>
            <p:cNvGraphicFramePr/>
            <p:nvPr>
              <p:extLst>
                <p:ext uri="{D42A27DB-BD31-4B8C-83A1-F6EECF244321}">
                  <p14:modId xmlns:p14="http://schemas.microsoft.com/office/powerpoint/2010/main" val="1938153312"/>
                </p:ext>
              </p:extLst>
            </p:nvPr>
          </p:nvGraphicFramePr>
          <p:xfrm>
            <a:off x="0" y="2159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Graphic 17" descr="Left Brain">
              <a:extLst>
                <a:ext uri="{FF2B5EF4-FFF2-40B4-BE49-F238E27FC236}">
                  <a16:creationId xmlns:a16="http://schemas.microsoft.com/office/drawing/2014/main" id="{34AEF6F6-EC86-4309-9EFB-A2CD4E0453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89241" y="5378113"/>
              <a:ext cx="756286" cy="756286"/>
            </a:xfrm>
            <a:prstGeom prst="rect">
              <a:avLst/>
            </a:prstGeom>
          </p:spPr>
        </p:pic>
        <p:pic>
          <p:nvPicPr>
            <p:cNvPr id="19" name="Graphic 18" descr="Research">
              <a:extLst>
                <a:ext uri="{FF2B5EF4-FFF2-40B4-BE49-F238E27FC236}">
                  <a16:creationId xmlns:a16="http://schemas.microsoft.com/office/drawing/2014/main" id="{0F681E04-C3F1-4F49-B221-4B68F47C36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45527" y="3226415"/>
              <a:ext cx="626424" cy="626424"/>
            </a:xfrm>
            <a:prstGeom prst="rect">
              <a:avLst/>
            </a:prstGeom>
          </p:spPr>
        </p:pic>
        <p:pic>
          <p:nvPicPr>
            <p:cNvPr id="20" name="Graphic 19" descr="Artificial Intelligence">
              <a:extLst>
                <a:ext uri="{FF2B5EF4-FFF2-40B4-BE49-F238E27FC236}">
                  <a16:creationId xmlns:a16="http://schemas.microsoft.com/office/drawing/2014/main" id="{5DC5D40B-1A36-4616-8815-14287A4720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29311" y="4475120"/>
              <a:ext cx="658855" cy="658855"/>
            </a:xfrm>
            <a:prstGeom prst="rect">
              <a:avLst/>
            </a:prstGeom>
          </p:spPr>
        </p:pic>
      </p:grpSp>
      <p:sp>
        <p:nvSpPr>
          <p:cNvPr id="21" name="Rectangle 20">
            <a:extLst>
              <a:ext uri="{FF2B5EF4-FFF2-40B4-BE49-F238E27FC236}">
                <a16:creationId xmlns:a16="http://schemas.microsoft.com/office/drawing/2014/main" id="{FBADCD0E-3A35-484F-ADFE-2621C589657F}"/>
              </a:ext>
            </a:extLst>
          </p:cNvPr>
          <p:cNvSpPr/>
          <p:nvPr/>
        </p:nvSpPr>
        <p:spPr>
          <a:xfrm>
            <a:off x="3408526" y="1386211"/>
            <a:ext cx="4572000" cy="830997"/>
          </a:xfrm>
          <a:prstGeom prst="rect">
            <a:avLst/>
          </a:prstGeom>
        </p:spPr>
        <p:txBody>
          <a:bodyPr>
            <a:spAutoFit/>
          </a:bodyPr>
          <a:lstStyle/>
          <a:p>
            <a:pPr algn="just"/>
            <a:r>
              <a:rPr lang="en-US" altLang="en-US" sz="1600" dirty="0">
                <a:latin typeface="Arial" panose="020B0604020202020204" pitchFamily="34" charset="0"/>
                <a:cs typeface="Arial" panose="020B0604020202020204" pitchFamily="34" charset="0"/>
              </a:rPr>
              <a:t>Preliminary results suggest that the P1 is sensitive to the stimulus texture, with larger amplitudes elicited by scramble stimuli</a:t>
            </a:r>
          </a:p>
        </p:txBody>
      </p:sp>
      <p:sp>
        <p:nvSpPr>
          <p:cNvPr id="22" name="Rectangle 21">
            <a:extLst>
              <a:ext uri="{FF2B5EF4-FFF2-40B4-BE49-F238E27FC236}">
                <a16:creationId xmlns:a16="http://schemas.microsoft.com/office/drawing/2014/main" id="{673D250C-F1EB-487F-B725-BD504DA93F59}"/>
              </a:ext>
            </a:extLst>
          </p:cNvPr>
          <p:cNvSpPr/>
          <p:nvPr/>
        </p:nvSpPr>
        <p:spPr>
          <a:xfrm>
            <a:off x="4109791" y="2455746"/>
            <a:ext cx="4891067" cy="1077218"/>
          </a:xfrm>
          <a:prstGeom prst="rect">
            <a:avLst/>
          </a:prstGeom>
        </p:spPr>
        <p:txBody>
          <a:bodyPr wrap="square">
            <a:spAutoFit/>
          </a:bodyPr>
          <a:lstStyle/>
          <a:p>
            <a:pPr algn="just"/>
            <a:r>
              <a:rPr lang="en-US" sz="1600" dirty="0">
                <a:latin typeface="Arial" panose="020B0604020202020204" pitchFamily="34" charset="0"/>
                <a:cs typeface="Arial" panose="020B0604020202020204" pitchFamily="34" charset="0"/>
              </a:rPr>
              <a:t>The N290 shows larger negativity in response to intact faces than houses in both age groups. Only at 12 months of age the response to intact faces are also larger than the response to scrambled faces.</a:t>
            </a:r>
          </a:p>
        </p:txBody>
      </p:sp>
      <p:sp>
        <p:nvSpPr>
          <p:cNvPr id="23" name="Rectangle 22">
            <a:extLst>
              <a:ext uri="{FF2B5EF4-FFF2-40B4-BE49-F238E27FC236}">
                <a16:creationId xmlns:a16="http://schemas.microsoft.com/office/drawing/2014/main" id="{ABF173AC-758F-4CC5-A5F9-9A0A24A6BB72}"/>
              </a:ext>
            </a:extLst>
          </p:cNvPr>
          <p:cNvSpPr/>
          <p:nvPr/>
        </p:nvSpPr>
        <p:spPr>
          <a:xfrm>
            <a:off x="4124511" y="3896054"/>
            <a:ext cx="4967534" cy="1323439"/>
          </a:xfrm>
          <a:prstGeom prst="rect">
            <a:avLst/>
          </a:prstGeom>
        </p:spPr>
        <p:txBody>
          <a:bodyPr wrap="square">
            <a:spAutoFit/>
          </a:bodyPr>
          <a:lstStyle/>
          <a:p>
            <a:pPr algn="just"/>
            <a:r>
              <a:rPr lang="en-US" sz="1600" dirty="0">
                <a:latin typeface="Arial" panose="020B0604020202020204" pitchFamily="34" charset="0"/>
                <a:cs typeface="Arial" panose="020B0604020202020204" pitchFamily="34" charset="0"/>
              </a:rPr>
              <a:t>Larger P400 amplitudes are recorded in response to intact faces than houses and to scrambled than intact houses at both ages. At 6 months, the P400 shows larger amplitudes in response to scrambled faces than both intact faces and scrambled houses.</a:t>
            </a:r>
          </a:p>
        </p:txBody>
      </p:sp>
      <p:sp>
        <p:nvSpPr>
          <p:cNvPr id="15" name="Rectangle 14">
            <a:extLst>
              <a:ext uri="{FF2B5EF4-FFF2-40B4-BE49-F238E27FC236}">
                <a16:creationId xmlns:a16="http://schemas.microsoft.com/office/drawing/2014/main" id="{A35B5F9A-F944-4B7E-AAD6-E344FD05ED84}"/>
              </a:ext>
            </a:extLst>
          </p:cNvPr>
          <p:cNvSpPr/>
          <p:nvPr/>
        </p:nvSpPr>
        <p:spPr>
          <a:xfrm>
            <a:off x="3408526" y="5340735"/>
            <a:ext cx="5592332" cy="1323439"/>
          </a:xfrm>
          <a:prstGeom prst="rect">
            <a:avLst/>
          </a:prstGeom>
        </p:spPr>
        <p:txBody>
          <a:bodyPr wrap="square">
            <a:spAutoFit/>
          </a:bodyPr>
          <a:lstStyle/>
          <a:p>
            <a:pPr algn="just"/>
            <a:r>
              <a:rPr lang="en-US" sz="1600" dirty="0">
                <a:latin typeface="Arial" panose="020B0604020202020204" pitchFamily="34" charset="0"/>
                <a:cs typeface="Arial" panose="020B0604020202020204" pitchFamily="34" charset="0"/>
              </a:rPr>
              <a:t>Stimulus texture is processed in the LG at both ages. The N290 source is localized in the </a:t>
            </a:r>
            <a:r>
              <a:rPr lang="en-US" sz="1600" dirty="0" err="1">
                <a:latin typeface="Arial" panose="020B0604020202020204" pitchFamily="34" charset="0"/>
                <a:cs typeface="Arial" panose="020B0604020202020204" pitchFamily="34" charset="0"/>
              </a:rPr>
              <a:t>mFG</a:t>
            </a:r>
            <a:r>
              <a:rPr lang="en-US" sz="1600" dirty="0">
                <a:latin typeface="Arial" panose="020B0604020202020204" pitchFamily="34" charset="0"/>
                <a:cs typeface="Arial" panose="020B0604020202020204" pitchFamily="34" charset="0"/>
              </a:rPr>
              <a:t> and </a:t>
            </a:r>
            <a:r>
              <a:rPr lang="en-US" sz="1600" dirty="0" err="1">
                <a:latin typeface="Arial" panose="020B0604020202020204" pitchFamily="34" charset="0"/>
                <a:cs typeface="Arial" panose="020B0604020202020204" pitchFamily="34" charset="0"/>
              </a:rPr>
              <a:t>pCC</a:t>
            </a:r>
            <a:r>
              <a:rPr lang="en-US" sz="1600" dirty="0">
                <a:latin typeface="Arial" panose="020B0604020202020204" pitchFamily="34" charset="0"/>
                <a:cs typeface="Arial" panose="020B0604020202020204" pitchFamily="34" charset="0"/>
              </a:rPr>
              <a:t>. Only the </a:t>
            </a:r>
            <a:r>
              <a:rPr lang="en-US" sz="1600" dirty="0" err="1">
                <a:latin typeface="Arial" panose="020B0604020202020204" pitchFamily="34" charset="0"/>
                <a:cs typeface="Arial" panose="020B0604020202020204" pitchFamily="34" charset="0"/>
              </a:rPr>
              <a:t>mFG</a:t>
            </a:r>
            <a:r>
              <a:rPr lang="en-US" sz="1600" dirty="0">
                <a:latin typeface="Arial" panose="020B0604020202020204" pitchFamily="34" charset="0"/>
                <a:cs typeface="Arial" panose="020B0604020202020204" pitchFamily="34" charset="0"/>
              </a:rPr>
              <a:t> shows larger responses to faces at both ages. The P400 is generated in the PC and shows larger response to intact faces than houses by 12 months of age.   </a:t>
            </a:r>
          </a:p>
        </p:txBody>
      </p:sp>
    </p:spTree>
    <p:extLst>
      <p:ext uri="{BB962C8B-B14F-4D97-AF65-F5344CB8AC3E}">
        <p14:creationId xmlns:p14="http://schemas.microsoft.com/office/powerpoint/2010/main" val="10578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1.11111E-6 0 L -1.11111E-6 -0.21088 C -1.11111E-6 -0.30463 -0.07326 -0.4206 -0.13281 -0.4206 L -0.26562 -0.4206 " pathEditMode="relative" rAng="0" ptsTypes="AAAA">
                                      <p:cBhvr>
                                        <p:cTn id="6" dur="1500" fill="hold"/>
                                        <p:tgtEl>
                                          <p:spTgt spid="5"/>
                                        </p:tgtEl>
                                        <p:attrNameLst>
                                          <p:attrName>ppt_x</p:attrName>
                                          <p:attrName>ppt_y</p:attrName>
                                        </p:attrNameLst>
                                      </p:cBhvr>
                                      <p:rCtr x="-13281" y="-21042"/>
                                    </p:animMotion>
                                  </p:childTnLst>
                                </p:cTn>
                              </p:par>
                            </p:childTnLst>
                          </p:cTn>
                        </p:par>
                        <p:par>
                          <p:cTn id="7" fill="hold">
                            <p:stCondLst>
                              <p:cond delay="1500"/>
                            </p:stCondLst>
                            <p:childTnLst>
                              <p:par>
                                <p:cTn id="8" presetID="6" presetClass="entr" presetSubtype="16"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1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49AAC7B-33E5-47BF-AD33-9B90629E2C64}"/>
              </a:ext>
            </a:extLst>
          </p:cNvPr>
          <p:cNvGrpSpPr/>
          <p:nvPr/>
        </p:nvGrpSpPr>
        <p:grpSpPr>
          <a:xfrm>
            <a:off x="2428883" y="3085857"/>
            <a:ext cx="5699118" cy="772813"/>
            <a:chOff x="6879222" y="1661765"/>
            <a:chExt cx="2077547" cy="281720"/>
          </a:xfrm>
        </p:grpSpPr>
        <p:sp>
          <p:nvSpPr>
            <p:cNvPr id="13" name="Oval 12">
              <a:extLst>
                <a:ext uri="{FF2B5EF4-FFF2-40B4-BE49-F238E27FC236}">
                  <a16:creationId xmlns:a16="http://schemas.microsoft.com/office/drawing/2014/main" id="{96A754AB-02EC-4611-B242-159553175C18}"/>
                </a:ext>
              </a:extLst>
            </p:cNvPr>
            <p:cNvSpPr/>
            <p:nvPr/>
          </p:nvSpPr>
          <p:spPr>
            <a:xfrm>
              <a:off x="6879222"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14" name="Chord 13">
              <a:extLst>
                <a:ext uri="{FF2B5EF4-FFF2-40B4-BE49-F238E27FC236}">
                  <a16:creationId xmlns:a16="http://schemas.microsoft.com/office/drawing/2014/main" id="{B8ED4ABA-48CB-4DB4-832D-E6859593D71B}"/>
                </a:ext>
              </a:extLst>
            </p:cNvPr>
            <p:cNvSpPr/>
            <p:nvPr/>
          </p:nvSpPr>
          <p:spPr>
            <a:xfrm>
              <a:off x="6906539" y="1697625"/>
              <a:ext cx="218541" cy="218541"/>
            </a:xfrm>
            <a:prstGeom prst="chord">
              <a:avLst>
                <a:gd name="adj1" fmla="val 16200000"/>
                <a:gd name="adj2" fmla="val 16200000"/>
              </a:avLst>
            </a:prstGeom>
            <a:gradFill rotWithShape="0">
              <a:gsLst>
                <a:gs pos="91850">
                  <a:srgbClr val="B12900"/>
                </a:gs>
                <a:gs pos="0">
                  <a:srgbClr val="A50021"/>
                </a:gs>
                <a:gs pos="50000">
                  <a:srgbClr val="A50021"/>
                </a:gs>
                <a:gs pos="100000">
                  <a:srgbClr val="A50021"/>
                </a:gs>
              </a:gsLst>
            </a:gradFill>
          </p:spPr>
          <p:style>
            <a:lnRef idx="1">
              <a:schemeClr val="accent3">
                <a:hueOff val="2710599"/>
                <a:satOff val="100000"/>
                <a:lumOff val="-14706"/>
                <a:alphaOff val="0"/>
              </a:schemeClr>
            </a:lnRef>
            <a:fillRef idx="3">
              <a:scrgbClr r="0" g="0" b="0"/>
            </a:fillRef>
            <a:effectRef idx="2">
              <a:schemeClr val="accent3">
                <a:hueOff val="2710599"/>
                <a:satOff val="100000"/>
                <a:lumOff val="-14706"/>
                <a:alphaOff val="0"/>
              </a:schemeClr>
            </a:effectRef>
            <a:fontRef idx="minor">
              <a:schemeClr val="lt1"/>
            </a:fontRef>
          </p:style>
        </p:sp>
        <p:sp>
          <p:nvSpPr>
            <p:cNvPr id="15" name="Freeform: Shape 14">
              <a:extLst>
                <a:ext uri="{FF2B5EF4-FFF2-40B4-BE49-F238E27FC236}">
                  <a16:creationId xmlns:a16="http://schemas.microsoft.com/office/drawing/2014/main" id="{2F59ABA7-34F4-4035-9C55-B8A8B4F7046B}"/>
                </a:ext>
              </a:extLst>
            </p:cNvPr>
            <p:cNvSpPr/>
            <p:nvPr/>
          </p:nvSpPr>
          <p:spPr>
            <a:xfrm>
              <a:off x="7216044" y="1661765"/>
              <a:ext cx="1740725" cy="250175"/>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lvl="0" indent="0" algn="l" defTabSz="622300">
                <a:lnSpc>
                  <a:spcPct val="90000"/>
                </a:lnSpc>
                <a:spcBef>
                  <a:spcPct val="0"/>
                </a:spcBef>
                <a:spcAft>
                  <a:spcPct val="35000"/>
                </a:spcAft>
                <a:buNone/>
              </a:pPr>
              <a:r>
                <a:rPr lang="en-US" sz="3200" b="1" kern="1200" dirty="0">
                  <a:solidFill>
                    <a:schemeClr val="bg1">
                      <a:lumMod val="85000"/>
                    </a:schemeClr>
                  </a:solidFill>
                  <a:latin typeface="Arial" panose="020B0604020202020204" pitchFamily="34" charset="0"/>
                  <a:cs typeface="Arial" panose="020B0604020202020204" pitchFamily="34" charset="0"/>
                </a:rPr>
                <a:t>Contacts</a:t>
              </a:r>
            </a:p>
          </p:txBody>
        </p:sp>
      </p:grpSp>
      <p:cxnSp>
        <p:nvCxnSpPr>
          <p:cNvPr id="16" name="Straight Connector 15">
            <a:extLst>
              <a:ext uri="{FF2B5EF4-FFF2-40B4-BE49-F238E27FC236}">
                <a16:creationId xmlns:a16="http://schemas.microsoft.com/office/drawing/2014/main" id="{DD5BB592-147B-4981-8B56-B6EA20EFACBA}"/>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E6E9656-832E-46DC-9BD5-36CB27D59B86}"/>
              </a:ext>
            </a:extLst>
          </p:cNvPr>
          <p:cNvSpPr txBox="1"/>
          <p:nvPr/>
        </p:nvSpPr>
        <p:spPr>
          <a:xfrm>
            <a:off x="480291" y="1273347"/>
            <a:ext cx="3426691" cy="5232202"/>
          </a:xfrm>
          <a:prstGeom prst="rect">
            <a:avLst/>
          </a:prstGeom>
          <a:noFill/>
        </p:spPr>
        <p:txBody>
          <a:bodyPr wrap="square" rtlCol="0">
            <a:spAutoFit/>
          </a:bodyPr>
          <a:lstStyle/>
          <a:p>
            <a:pPr algn="just"/>
            <a:r>
              <a:rPr lang="en-US" altLang="en-US" sz="1200" b="1" dirty="0">
                <a:solidFill>
                  <a:schemeClr val="bg1">
                    <a:lumMod val="85000"/>
                  </a:schemeClr>
                </a:solidFill>
                <a:latin typeface="Arial" panose="020B0604020202020204" pitchFamily="34" charset="0"/>
                <a:cs typeface="Arial" panose="020B0604020202020204" pitchFamily="34" charset="0"/>
              </a:rPr>
              <a:t>References</a:t>
            </a:r>
          </a:p>
          <a:p>
            <a:pPr algn="just"/>
            <a:endParaRPr lang="en-US" altLang="en-US" sz="1200" b="1" dirty="0">
              <a:solidFill>
                <a:schemeClr val="bg1">
                  <a:lumMod val="85000"/>
                </a:schemeClr>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GB" sz="1000" dirty="0">
                <a:solidFill>
                  <a:schemeClr val="bg1">
                    <a:lumMod val="85000"/>
                  </a:schemeClr>
                </a:solidFill>
              </a:rPr>
              <a:t>Conte, S., Richards, J. E., Guy, M. W., Xie, W., &amp; Roberts, J. E. (2020). Face-sensitive brain responses in the first year of life. </a:t>
            </a:r>
            <a:r>
              <a:rPr lang="en-GB" sz="1000" dirty="0" err="1">
                <a:solidFill>
                  <a:schemeClr val="bg1">
                    <a:lumMod val="85000"/>
                  </a:schemeClr>
                </a:solidFill>
              </a:rPr>
              <a:t>NeuroImage</a:t>
            </a:r>
            <a:r>
              <a:rPr lang="en-GB" sz="1000" dirty="0">
                <a:solidFill>
                  <a:schemeClr val="bg1">
                    <a:lumMod val="85000"/>
                  </a:schemeClr>
                </a:solidFill>
              </a:rPr>
              <a:t>, 211, 116602. </a:t>
            </a:r>
          </a:p>
          <a:p>
            <a:pPr marL="171450" indent="-171450">
              <a:buFont typeface="Wingdings" panose="05000000000000000000" pitchFamily="2" charset="2"/>
              <a:buChar char="q"/>
            </a:pPr>
            <a:r>
              <a:rPr lang="en-GB" sz="1000" dirty="0" err="1">
                <a:solidFill>
                  <a:schemeClr val="bg1">
                    <a:lumMod val="85000"/>
                  </a:schemeClr>
                </a:solidFill>
              </a:rPr>
              <a:t>Goffaux</a:t>
            </a:r>
            <a:r>
              <a:rPr lang="en-GB" sz="1000" dirty="0">
                <a:solidFill>
                  <a:schemeClr val="bg1">
                    <a:lumMod val="85000"/>
                  </a:schemeClr>
                </a:solidFill>
              </a:rPr>
              <a:t>, V., Gauthier, I., &amp; </a:t>
            </a:r>
            <a:r>
              <a:rPr lang="en-GB" sz="1000" dirty="0" err="1">
                <a:solidFill>
                  <a:schemeClr val="bg1">
                    <a:lumMod val="85000"/>
                  </a:schemeClr>
                </a:solidFill>
              </a:rPr>
              <a:t>Rossion</a:t>
            </a:r>
            <a:r>
              <a:rPr lang="en-GB" sz="1000" dirty="0">
                <a:solidFill>
                  <a:schemeClr val="bg1">
                    <a:lumMod val="85000"/>
                  </a:schemeClr>
                </a:solidFill>
              </a:rPr>
              <a:t>, B. (2003). Spatial scale contribution to early visual differences between face and object processing. Cognitive Brain Research, 16(3), 416-424.</a:t>
            </a:r>
          </a:p>
          <a:p>
            <a:pPr marL="171450" indent="-171450">
              <a:buFont typeface="Wingdings" panose="05000000000000000000" pitchFamily="2" charset="2"/>
              <a:buChar char="q"/>
            </a:pPr>
            <a:r>
              <a:rPr lang="en-GB" sz="1000" dirty="0">
                <a:solidFill>
                  <a:schemeClr val="bg1">
                    <a:lumMod val="85000"/>
                  </a:schemeClr>
                </a:solidFill>
              </a:rPr>
              <a:t>Guy, M. W., Zieber, N., &amp; Richards, J. E. (2016). The Cortical Development of Specialized Face Processing in Infancy. Child Development, 87(5), 1581–1600. </a:t>
            </a:r>
          </a:p>
          <a:p>
            <a:pPr marL="171450" indent="-171450">
              <a:buFont typeface="Wingdings" panose="05000000000000000000" pitchFamily="2" charset="2"/>
              <a:buChar char="q"/>
            </a:pPr>
            <a:r>
              <a:rPr lang="en-GB" sz="1000" dirty="0" err="1">
                <a:solidFill>
                  <a:schemeClr val="bg1">
                    <a:lumMod val="85000"/>
                  </a:schemeClr>
                </a:solidFill>
              </a:rPr>
              <a:t>Halit</a:t>
            </a:r>
            <a:r>
              <a:rPr lang="en-GB" sz="1000" dirty="0">
                <a:solidFill>
                  <a:schemeClr val="bg1">
                    <a:lumMod val="85000"/>
                  </a:schemeClr>
                </a:solidFill>
              </a:rPr>
              <a:t>, H., De </a:t>
            </a:r>
            <a:r>
              <a:rPr lang="en-GB" sz="1000" dirty="0" err="1">
                <a:solidFill>
                  <a:schemeClr val="bg1">
                    <a:lumMod val="85000"/>
                  </a:schemeClr>
                </a:solidFill>
              </a:rPr>
              <a:t>Haan</a:t>
            </a:r>
            <a:r>
              <a:rPr lang="en-GB" sz="1000" dirty="0">
                <a:solidFill>
                  <a:schemeClr val="bg1">
                    <a:lumMod val="85000"/>
                  </a:schemeClr>
                </a:solidFill>
              </a:rPr>
              <a:t>, M., &amp; Johnson, M. H. (2003). Cortical specialisation for face processing: Face-sensitive event-related potential components in 3- and 12-month-old infants. </a:t>
            </a:r>
            <a:r>
              <a:rPr lang="en-GB" sz="1000" dirty="0" err="1">
                <a:solidFill>
                  <a:schemeClr val="bg1">
                    <a:lumMod val="85000"/>
                  </a:schemeClr>
                </a:solidFill>
              </a:rPr>
              <a:t>NeuroImage</a:t>
            </a:r>
            <a:r>
              <a:rPr lang="en-GB" sz="1000" dirty="0">
                <a:solidFill>
                  <a:schemeClr val="bg1">
                    <a:lumMod val="85000"/>
                  </a:schemeClr>
                </a:solidFill>
              </a:rPr>
              <a:t>, 19(3), 1180–1193.</a:t>
            </a:r>
          </a:p>
          <a:p>
            <a:pPr marL="171450" indent="-171450">
              <a:buFont typeface="Wingdings" panose="05000000000000000000" pitchFamily="2" charset="2"/>
              <a:buChar char="q"/>
            </a:pPr>
            <a:r>
              <a:rPr lang="en-GB" sz="1000" dirty="0" err="1">
                <a:solidFill>
                  <a:schemeClr val="bg1">
                    <a:lumMod val="85000"/>
                  </a:schemeClr>
                </a:solidFill>
              </a:rPr>
              <a:t>Halit</a:t>
            </a:r>
            <a:r>
              <a:rPr lang="en-GB" sz="1000" dirty="0">
                <a:solidFill>
                  <a:schemeClr val="bg1">
                    <a:lumMod val="85000"/>
                  </a:schemeClr>
                </a:solidFill>
              </a:rPr>
              <a:t>, </a:t>
            </a:r>
            <a:r>
              <a:rPr lang="en-GB" sz="1000" dirty="0" err="1">
                <a:solidFill>
                  <a:schemeClr val="bg1">
                    <a:lumMod val="85000"/>
                  </a:schemeClr>
                </a:solidFill>
              </a:rPr>
              <a:t>Hanife</a:t>
            </a:r>
            <a:r>
              <a:rPr lang="en-GB" sz="1000" dirty="0">
                <a:solidFill>
                  <a:schemeClr val="bg1">
                    <a:lumMod val="85000"/>
                  </a:schemeClr>
                </a:solidFill>
              </a:rPr>
              <a:t>, </a:t>
            </a:r>
            <a:r>
              <a:rPr lang="en-GB" sz="1000" dirty="0" err="1">
                <a:solidFill>
                  <a:schemeClr val="bg1">
                    <a:lumMod val="85000"/>
                  </a:schemeClr>
                </a:solidFill>
              </a:rPr>
              <a:t>Csibra</a:t>
            </a:r>
            <a:r>
              <a:rPr lang="en-GB" sz="1000" dirty="0">
                <a:solidFill>
                  <a:schemeClr val="bg1">
                    <a:lumMod val="85000"/>
                  </a:schemeClr>
                </a:solidFill>
              </a:rPr>
              <a:t>, G., </a:t>
            </a:r>
            <a:r>
              <a:rPr lang="en-GB" sz="1000" dirty="0" err="1">
                <a:solidFill>
                  <a:schemeClr val="bg1">
                    <a:lumMod val="85000"/>
                  </a:schemeClr>
                </a:solidFill>
              </a:rPr>
              <a:t>Volein</a:t>
            </a:r>
            <a:r>
              <a:rPr lang="en-GB" sz="1000" dirty="0">
                <a:solidFill>
                  <a:schemeClr val="bg1">
                    <a:lumMod val="85000"/>
                  </a:schemeClr>
                </a:solidFill>
              </a:rPr>
              <a:t>, Á., &amp; Johnson, M. H. (2004). Face-sensitive cortical processing in early infancy. Journal of Child Psychology and Psychiatry and Allied Disciplines, 45(7), 1228–1234.</a:t>
            </a:r>
          </a:p>
          <a:p>
            <a:pPr marL="171450" indent="-171450">
              <a:buFont typeface="Wingdings" panose="05000000000000000000" pitchFamily="2" charset="2"/>
              <a:buChar char="q"/>
            </a:pPr>
            <a:r>
              <a:rPr lang="en-GB" sz="1000" dirty="0" err="1">
                <a:solidFill>
                  <a:schemeClr val="bg1">
                    <a:lumMod val="85000"/>
                  </a:schemeClr>
                </a:solidFill>
              </a:rPr>
              <a:t>Itier</a:t>
            </a:r>
            <a:r>
              <a:rPr lang="en-GB" sz="1000" dirty="0">
                <a:solidFill>
                  <a:schemeClr val="bg1">
                    <a:lumMod val="85000"/>
                  </a:schemeClr>
                </a:solidFill>
              </a:rPr>
              <a:t>, R. J., &amp; Taylor, M. J. (2004). N170 or N1? Spatiotemporal Differences between Object and Face Processing Using ERPs. Cerebral Cortex, 14(2), 132–142.</a:t>
            </a:r>
          </a:p>
          <a:p>
            <a:pPr marL="171450" indent="-171450">
              <a:buFont typeface="Wingdings" panose="05000000000000000000" pitchFamily="2" charset="2"/>
              <a:buChar char="q"/>
            </a:pPr>
            <a:r>
              <a:rPr lang="en-GB" sz="1000" dirty="0">
                <a:solidFill>
                  <a:schemeClr val="bg1">
                    <a:lumMod val="85000"/>
                  </a:schemeClr>
                </a:solidFill>
              </a:rPr>
              <a:t>Johnson, M. H., Griffin, R., </a:t>
            </a:r>
            <a:r>
              <a:rPr lang="en-GB" sz="1000" dirty="0" err="1">
                <a:solidFill>
                  <a:schemeClr val="bg1">
                    <a:lumMod val="85000"/>
                  </a:schemeClr>
                </a:solidFill>
              </a:rPr>
              <a:t>Csibra</a:t>
            </a:r>
            <a:r>
              <a:rPr lang="en-GB" sz="1000" dirty="0">
                <a:solidFill>
                  <a:schemeClr val="bg1">
                    <a:lumMod val="85000"/>
                  </a:schemeClr>
                </a:solidFill>
              </a:rPr>
              <a:t>, G., </a:t>
            </a:r>
            <a:r>
              <a:rPr lang="en-GB" sz="1000" dirty="0" err="1">
                <a:solidFill>
                  <a:schemeClr val="bg1">
                    <a:lumMod val="85000"/>
                  </a:schemeClr>
                </a:solidFill>
              </a:rPr>
              <a:t>Halit</a:t>
            </a:r>
            <a:r>
              <a:rPr lang="en-GB" sz="1000" dirty="0">
                <a:solidFill>
                  <a:schemeClr val="bg1">
                    <a:lumMod val="85000"/>
                  </a:schemeClr>
                </a:solidFill>
              </a:rPr>
              <a:t>, H., </a:t>
            </a:r>
            <a:r>
              <a:rPr lang="en-GB" sz="1000" dirty="0" err="1">
                <a:solidFill>
                  <a:schemeClr val="bg1">
                    <a:lumMod val="85000"/>
                  </a:schemeClr>
                </a:solidFill>
              </a:rPr>
              <a:t>Farroni</a:t>
            </a:r>
            <a:r>
              <a:rPr lang="en-GB" sz="1000" dirty="0">
                <a:solidFill>
                  <a:schemeClr val="bg1">
                    <a:lumMod val="85000"/>
                  </a:schemeClr>
                </a:solidFill>
              </a:rPr>
              <a:t>, T., De </a:t>
            </a:r>
            <a:r>
              <a:rPr lang="en-GB" sz="1000" dirty="0" err="1">
                <a:solidFill>
                  <a:schemeClr val="bg1">
                    <a:lumMod val="85000"/>
                  </a:schemeClr>
                </a:solidFill>
              </a:rPr>
              <a:t>Haan</a:t>
            </a:r>
            <a:r>
              <a:rPr lang="en-GB" sz="1000" dirty="0">
                <a:solidFill>
                  <a:schemeClr val="bg1">
                    <a:lumMod val="85000"/>
                  </a:schemeClr>
                </a:solidFill>
              </a:rPr>
              <a:t>, M., ... &amp; Richards, J. (2005). The emergence of the social brain network: Evidence from typical and atypical development. Development and psychopathology, 17(3), 599-619.</a:t>
            </a:r>
          </a:p>
          <a:p>
            <a:pPr marL="171450" indent="-171450">
              <a:buFont typeface="Wingdings" panose="05000000000000000000" pitchFamily="2" charset="2"/>
              <a:buChar char="q"/>
            </a:pPr>
            <a:r>
              <a:rPr lang="en-GB" sz="1000" dirty="0" err="1">
                <a:solidFill>
                  <a:schemeClr val="bg1">
                    <a:lumMod val="85000"/>
                  </a:schemeClr>
                </a:solidFill>
              </a:rPr>
              <a:t>Rossion</a:t>
            </a:r>
            <a:r>
              <a:rPr lang="en-GB" sz="1000" dirty="0">
                <a:solidFill>
                  <a:schemeClr val="bg1">
                    <a:lumMod val="85000"/>
                  </a:schemeClr>
                </a:solidFill>
              </a:rPr>
              <a:t>, B., &amp; </a:t>
            </a:r>
            <a:r>
              <a:rPr lang="en-GB" sz="1000" dirty="0" err="1">
                <a:solidFill>
                  <a:schemeClr val="bg1">
                    <a:lumMod val="85000"/>
                  </a:schemeClr>
                </a:solidFill>
              </a:rPr>
              <a:t>Caharel</a:t>
            </a:r>
            <a:r>
              <a:rPr lang="en-GB" sz="1000" dirty="0">
                <a:solidFill>
                  <a:schemeClr val="bg1">
                    <a:lumMod val="85000"/>
                  </a:schemeClr>
                </a:solidFill>
              </a:rPr>
              <a:t>, S. (2011). ERP evidence for the speed of face categorization in the human brain: Disentangling the contribution of low-level visual cues from face perception. Vision Research, 51(12), 1297–1311.</a:t>
            </a:r>
          </a:p>
          <a:p>
            <a:endParaRPr lang="en-US" sz="1000" dirty="0">
              <a:solidFill>
                <a:schemeClr val="bg1">
                  <a:lumMod val="85000"/>
                </a:schemeClr>
              </a:solidFill>
            </a:endParaRPr>
          </a:p>
        </p:txBody>
      </p:sp>
      <p:sp>
        <p:nvSpPr>
          <p:cNvPr id="21" name="TextBox 20">
            <a:extLst>
              <a:ext uri="{FF2B5EF4-FFF2-40B4-BE49-F238E27FC236}">
                <a16:creationId xmlns:a16="http://schemas.microsoft.com/office/drawing/2014/main" id="{A8FE5558-EE81-4803-8FBB-9541AECE13EC}"/>
              </a:ext>
            </a:extLst>
          </p:cNvPr>
          <p:cNvSpPr txBox="1"/>
          <p:nvPr/>
        </p:nvSpPr>
        <p:spPr>
          <a:xfrm>
            <a:off x="4488875" y="1283375"/>
            <a:ext cx="4433453" cy="4401205"/>
          </a:xfrm>
          <a:prstGeom prst="rect">
            <a:avLst/>
          </a:prstGeom>
          <a:noFill/>
        </p:spPr>
        <p:txBody>
          <a:bodyPr wrap="square" rtlCol="0">
            <a:spAutoFit/>
          </a:bodyPr>
          <a:lstStyle/>
          <a:p>
            <a:r>
              <a:rPr lang="en-US" sz="2800" b="1" dirty="0">
                <a:solidFill>
                  <a:schemeClr val="bg1">
                    <a:lumMod val="75000"/>
                  </a:schemeClr>
                </a:solidFill>
              </a:rPr>
              <a:t>Interested in our research?</a:t>
            </a:r>
          </a:p>
          <a:p>
            <a:endParaRPr lang="en-US" sz="2800" dirty="0">
              <a:solidFill>
                <a:schemeClr val="bg1"/>
              </a:solidFill>
            </a:endParaRPr>
          </a:p>
          <a:p>
            <a:r>
              <a:rPr lang="en-US" sz="2800" dirty="0">
                <a:solidFill>
                  <a:schemeClr val="bg1"/>
                </a:solidFill>
              </a:rPr>
              <a:t>Infant Development Laboratory</a:t>
            </a:r>
            <a:endParaRPr lang="en-US" sz="2800" dirty="0">
              <a:solidFill>
                <a:srgbClr val="6D122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r>
              <a:rPr lang="en-US" sz="2800" dirty="0">
                <a:solidFill>
                  <a:srgbClr val="6D122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https://infantlab.sc.edu/</a:t>
            </a:r>
            <a:endParaRPr lang="en-US" sz="2800" dirty="0">
              <a:solidFill>
                <a:srgbClr val="6D1226"/>
              </a:solidFill>
              <a:latin typeface="Arial" panose="020B0604020202020204" pitchFamily="34" charset="0"/>
              <a:cs typeface="Arial" panose="020B0604020202020204" pitchFamily="34" charset="0"/>
            </a:endParaRPr>
          </a:p>
          <a:p>
            <a:endParaRPr lang="en-US" sz="2800" b="1" dirty="0">
              <a:solidFill>
                <a:schemeClr val="bg1">
                  <a:lumMod val="75000"/>
                </a:schemeClr>
              </a:solidFill>
            </a:endParaRPr>
          </a:p>
          <a:p>
            <a:endParaRPr lang="en-US" sz="2800" b="1" dirty="0">
              <a:solidFill>
                <a:schemeClr val="bg1">
                  <a:lumMod val="75000"/>
                </a:schemeClr>
              </a:solidFill>
            </a:endParaRPr>
          </a:p>
          <a:p>
            <a:r>
              <a:rPr lang="en-US" sz="2800" b="1" dirty="0">
                <a:solidFill>
                  <a:schemeClr val="bg1">
                    <a:lumMod val="75000"/>
                  </a:schemeClr>
                </a:solidFill>
              </a:rPr>
              <a:t>Questions?</a:t>
            </a:r>
          </a:p>
          <a:p>
            <a:r>
              <a:rPr lang="en-US" sz="2800" dirty="0">
                <a:solidFill>
                  <a:schemeClr val="bg1"/>
                </a:solidFill>
              </a:rPr>
              <a:t>contes@mailbox.sc.edu</a:t>
            </a:r>
          </a:p>
          <a:p>
            <a:endParaRPr lang="en-US" sz="2800" b="1" dirty="0">
              <a:solidFill>
                <a:schemeClr val="bg1">
                  <a:lumMod val="75000"/>
                </a:schemeClr>
              </a:solidFill>
            </a:endParaRPr>
          </a:p>
        </p:txBody>
      </p:sp>
      <p:pic>
        <p:nvPicPr>
          <p:cNvPr id="22" name="Screen Recording 78">
            <a:hlinkClick r:id="" action="ppaction://media"/>
            <a:extLst>
              <a:ext uri="{FF2B5EF4-FFF2-40B4-BE49-F238E27FC236}">
                <a16:creationId xmlns:a16="http://schemas.microsoft.com/office/drawing/2014/main" id="{EB3846E5-B961-4818-B338-E714322E3CAD}"/>
              </a:ext>
            </a:extLst>
          </p:cNvPr>
          <p:cNvPicPr>
            <a:picLocks noChangeAspect="1"/>
          </p:cNvPicPr>
          <p:nvPr>
            <a:videoFile r:link="rId1"/>
            <p:extLst>
              <p:ext uri="{DAA4B4D4-6D71-4841-9C94-3DE7FCFB9230}">
                <p14:media xmlns:p14="http://schemas.microsoft.com/office/powerpoint/2010/main" r:embed="rId2">
                  <p14:trim st="5360" end="2771.3174"/>
                </p14:media>
              </p:ext>
            </p:extLst>
          </p:nvPr>
        </p:nvPicPr>
        <p:blipFill rotWithShape="1">
          <a:blip r:embed="rId5"/>
          <a:srcRect l="10046" t="18705" r="11460" b="13418"/>
          <a:stretch/>
        </p:blipFill>
        <p:spPr>
          <a:xfrm>
            <a:off x="6483928" y="5672123"/>
            <a:ext cx="2595419" cy="1324181"/>
          </a:xfrm>
          <a:prstGeom prst="rect">
            <a:avLst/>
          </a:prstGeom>
        </p:spPr>
      </p:pic>
    </p:spTree>
    <p:extLst>
      <p:ext uri="{BB962C8B-B14F-4D97-AF65-F5344CB8AC3E}">
        <p14:creationId xmlns:p14="http://schemas.microsoft.com/office/powerpoint/2010/main" val="150033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3.05556E-6 0 L 3.05556E-6 -0.21574 C 3.05556E-6 -0.31227 -0.05816 -0.43125 -0.10538 -0.43125 L -0.21059 -0.43125 " pathEditMode="relative" rAng="0" ptsTypes="AAAA">
                                      <p:cBhvr>
                                        <p:cTn id="6" dur="1500" fill="hold"/>
                                        <p:tgtEl>
                                          <p:spTgt spid="12"/>
                                        </p:tgtEl>
                                        <p:attrNameLst>
                                          <p:attrName>ppt_x</p:attrName>
                                          <p:attrName>ppt_y</p:attrName>
                                        </p:attrNameLst>
                                      </p:cBhvr>
                                      <p:rCtr x="-10538" y="-21574"/>
                                    </p:animMotion>
                                  </p:childTnLst>
                                </p:cTn>
                              </p:par>
                            </p:childTnLst>
                          </p:cTn>
                        </p:par>
                        <p:par>
                          <p:cTn id="7" fill="hold">
                            <p:stCondLst>
                              <p:cond delay="1500"/>
                            </p:stCondLst>
                            <p:childTnLst>
                              <p:par>
                                <p:cTn id="8" presetID="10"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40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2"/>
                </p:tgtEl>
              </p:cMediaNode>
            </p:video>
            <p:seq concurrent="1" nextAc="seek">
              <p:cTn id="19" restart="whenNotActive" fill="hold" evtFilter="cancelBubble" nodeType="interactiveSeq">
                <p:stCondLst>
                  <p:cond evt="onClick" delay="0">
                    <p:tgtEl>
                      <p:spTgt spid="2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2"/>
                                        </p:tgtEl>
                                      </p:cBhvr>
                                    </p:cmd>
                                  </p:childTnLst>
                                </p:cTn>
                              </p:par>
                            </p:childTnLst>
                          </p:cTn>
                        </p:par>
                      </p:childTnLst>
                    </p:cTn>
                  </p:par>
                </p:childTnLst>
              </p:cTn>
              <p:nextCondLst>
                <p:cond evt="onClick" delay="0">
                  <p:tgtEl>
                    <p:spTgt spid="22"/>
                  </p:tgtEl>
                </p:cond>
              </p:nextCondLst>
            </p:seq>
          </p:childTnLst>
        </p:cTn>
      </p:par>
    </p:tnLst>
    <p:bldLst>
      <p:bldP spid="17"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3F6B31C5-622E-407C-828C-F3AB0DF0C4C9}"/>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FE43C71-5AB0-4813-8591-169164E85F74}"/>
              </a:ext>
            </a:extLst>
          </p:cNvPr>
          <p:cNvGrpSpPr/>
          <p:nvPr/>
        </p:nvGrpSpPr>
        <p:grpSpPr>
          <a:xfrm>
            <a:off x="2553261" y="3022460"/>
            <a:ext cx="4037478" cy="813079"/>
            <a:chOff x="903475" y="1641852"/>
            <a:chExt cx="1497808" cy="301633"/>
          </a:xfrm>
        </p:grpSpPr>
        <p:sp>
          <p:nvSpPr>
            <p:cNvPr id="41" name="Oval 40">
              <a:extLst>
                <a:ext uri="{FF2B5EF4-FFF2-40B4-BE49-F238E27FC236}">
                  <a16:creationId xmlns:a16="http://schemas.microsoft.com/office/drawing/2014/main" id="{D2C3A2DC-A364-486D-8134-0A512A2BE958}"/>
                </a:ext>
              </a:extLst>
            </p:cNvPr>
            <p:cNvSpPr/>
            <p:nvPr/>
          </p:nvSpPr>
          <p:spPr>
            <a:xfrm>
              <a:off x="903475"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42" name="Chord 41">
              <a:extLst>
                <a:ext uri="{FF2B5EF4-FFF2-40B4-BE49-F238E27FC236}">
                  <a16:creationId xmlns:a16="http://schemas.microsoft.com/office/drawing/2014/main" id="{8CE5A57F-D9EE-4719-A995-A19FBEC7361D}"/>
                </a:ext>
              </a:extLst>
            </p:cNvPr>
            <p:cNvSpPr/>
            <p:nvPr/>
          </p:nvSpPr>
          <p:spPr>
            <a:xfrm>
              <a:off x="930793" y="1697625"/>
              <a:ext cx="218541" cy="218541"/>
            </a:xfrm>
            <a:prstGeom prst="chord">
              <a:avLst>
                <a:gd name="adj1" fmla="val 2508618"/>
                <a:gd name="adj2" fmla="val 8291382"/>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4" name="Freeform: Shape 43">
              <a:extLst>
                <a:ext uri="{FF2B5EF4-FFF2-40B4-BE49-F238E27FC236}">
                  <a16:creationId xmlns:a16="http://schemas.microsoft.com/office/drawing/2014/main" id="{1D6EA1B0-21AE-4E59-A57A-5376BA487712}"/>
                </a:ext>
              </a:extLst>
            </p:cNvPr>
            <p:cNvSpPr/>
            <p:nvPr/>
          </p:nvSpPr>
          <p:spPr>
            <a:xfrm>
              <a:off x="1233563" y="1641852"/>
              <a:ext cx="1167720" cy="301633"/>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Introduction</a:t>
              </a:r>
            </a:p>
          </p:txBody>
        </p:sp>
      </p:grpSp>
      <p:sp>
        <p:nvSpPr>
          <p:cNvPr id="49" name="Rectangle 48">
            <a:extLst>
              <a:ext uri="{FF2B5EF4-FFF2-40B4-BE49-F238E27FC236}">
                <a16:creationId xmlns:a16="http://schemas.microsoft.com/office/drawing/2014/main" id="{E347A876-6F5A-4CDC-BA79-549CB461D6F6}"/>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rPr>
              <a:t>Background</a:t>
            </a:r>
          </a:p>
        </p:txBody>
      </p:sp>
      <p:pic>
        <p:nvPicPr>
          <p:cNvPr id="2" name="Picture 1">
            <a:extLst>
              <a:ext uri="{FF2B5EF4-FFF2-40B4-BE49-F238E27FC236}">
                <a16:creationId xmlns:a16="http://schemas.microsoft.com/office/drawing/2014/main" id="{8AF614B8-34D5-4580-82D2-25F043499986}"/>
              </a:ext>
            </a:extLst>
          </p:cNvPr>
          <p:cNvPicPr>
            <a:picLocks noChangeAspect="1"/>
          </p:cNvPicPr>
          <p:nvPr/>
        </p:nvPicPr>
        <p:blipFill>
          <a:blip r:embed="rId3"/>
          <a:stretch>
            <a:fillRect/>
          </a:stretch>
        </p:blipFill>
        <p:spPr>
          <a:xfrm>
            <a:off x="6396393" y="2850644"/>
            <a:ext cx="2667000" cy="2943225"/>
          </a:xfrm>
          <a:prstGeom prst="rect">
            <a:avLst/>
          </a:prstGeom>
        </p:spPr>
      </p:pic>
      <p:pic>
        <p:nvPicPr>
          <p:cNvPr id="3" name="Picture 2">
            <a:extLst>
              <a:ext uri="{FF2B5EF4-FFF2-40B4-BE49-F238E27FC236}">
                <a16:creationId xmlns:a16="http://schemas.microsoft.com/office/drawing/2014/main" id="{0DC8E265-E0E8-44B7-8ADC-0D3340E98A89}"/>
              </a:ext>
            </a:extLst>
          </p:cNvPr>
          <p:cNvPicPr>
            <a:picLocks noChangeAspect="1"/>
          </p:cNvPicPr>
          <p:nvPr/>
        </p:nvPicPr>
        <p:blipFill rotWithShape="1">
          <a:blip r:embed="rId4"/>
          <a:srcRect b="51867"/>
          <a:stretch/>
        </p:blipFill>
        <p:spPr>
          <a:xfrm>
            <a:off x="682921" y="2019300"/>
            <a:ext cx="5807822" cy="2063173"/>
          </a:xfrm>
          <a:prstGeom prst="rect">
            <a:avLst/>
          </a:prstGeom>
        </p:spPr>
      </p:pic>
      <p:pic>
        <p:nvPicPr>
          <p:cNvPr id="10" name="Picture 9">
            <a:extLst>
              <a:ext uri="{FF2B5EF4-FFF2-40B4-BE49-F238E27FC236}">
                <a16:creationId xmlns:a16="http://schemas.microsoft.com/office/drawing/2014/main" id="{F891D2DF-5F4C-4344-80ED-A4791C3690DA}"/>
              </a:ext>
            </a:extLst>
          </p:cNvPr>
          <p:cNvPicPr>
            <a:picLocks noChangeAspect="1"/>
          </p:cNvPicPr>
          <p:nvPr/>
        </p:nvPicPr>
        <p:blipFill rotWithShape="1">
          <a:blip r:embed="rId4"/>
          <a:srcRect t="50175" b="1692"/>
          <a:stretch/>
        </p:blipFill>
        <p:spPr>
          <a:xfrm>
            <a:off x="682921" y="4130752"/>
            <a:ext cx="5807822" cy="2063173"/>
          </a:xfrm>
          <a:prstGeom prst="rect">
            <a:avLst/>
          </a:prstGeom>
        </p:spPr>
      </p:pic>
      <p:sp>
        <p:nvSpPr>
          <p:cNvPr id="4" name="Rectangle 3">
            <a:extLst>
              <a:ext uri="{FF2B5EF4-FFF2-40B4-BE49-F238E27FC236}">
                <a16:creationId xmlns:a16="http://schemas.microsoft.com/office/drawing/2014/main" id="{BB62E223-E4F3-4DE8-A36D-4593E356845F}"/>
              </a:ext>
            </a:extLst>
          </p:cNvPr>
          <p:cNvSpPr/>
          <p:nvPr/>
        </p:nvSpPr>
        <p:spPr>
          <a:xfrm>
            <a:off x="7354245" y="6412866"/>
            <a:ext cx="1614266" cy="276999"/>
          </a:xfrm>
          <a:prstGeom prst="rect">
            <a:avLst/>
          </a:prstGeom>
        </p:spPr>
        <p:txBody>
          <a:bodyPr wrap="square">
            <a:spAutoFit/>
          </a:bodyPr>
          <a:lstStyle/>
          <a:p>
            <a:r>
              <a:rPr lang="en-US" sz="1200" i="1" dirty="0" err="1">
                <a:solidFill>
                  <a:schemeClr val="tx1">
                    <a:lumMod val="65000"/>
                    <a:lumOff val="35000"/>
                  </a:schemeClr>
                </a:solidFill>
                <a:latin typeface="Arial" panose="020B0604020202020204" pitchFamily="34" charset="0"/>
                <a:cs typeface="Arial" panose="020B0604020202020204" pitchFamily="34" charset="0"/>
              </a:rPr>
              <a:t>Itier</a:t>
            </a:r>
            <a:r>
              <a:rPr lang="en-US" sz="1200" i="1" dirty="0">
                <a:solidFill>
                  <a:schemeClr val="tx1">
                    <a:lumMod val="65000"/>
                    <a:lumOff val="35000"/>
                  </a:schemeClr>
                </a:solidFill>
                <a:latin typeface="Arial" panose="020B0604020202020204" pitchFamily="34" charset="0"/>
                <a:cs typeface="Arial" panose="020B0604020202020204" pitchFamily="34" charset="0"/>
              </a:rPr>
              <a:t> &amp; Taylor (2004)</a:t>
            </a:r>
          </a:p>
        </p:txBody>
      </p:sp>
    </p:spTree>
    <p:extLst>
      <p:ext uri="{BB962C8B-B14F-4D97-AF65-F5344CB8AC3E}">
        <p14:creationId xmlns:p14="http://schemas.microsoft.com/office/powerpoint/2010/main" val="21806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0 0 L 0 -0.21157 C 0 -0.30648 -0.06389 -0.42315 -0.11562 -0.42315 L -0.23125 -0.42315 " pathEditMode="relative" rAng="0" ptsTypes="AAAA">
                                      <p:cBhvr>
                                        <p:cTn id="6" dur="2000" fill="hold"/>
                                        <p:tgtEl>
                                          <p:spTgt spid="40"/>
                                        </p:tgtEl>
                                        <p:attrNameLst>
                                          <p:attrName>ppt_x</p:attrName>
                                          <p:attrName>ppt_y</p:attrName>
                                        </p:attrNameLst>
                                      </p:cBhvr>
                                      <p:rCtr x="-11563" y="-21157"/>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3F6B31C5-622E-407C-828C-F3AB0DF0C4C9}"/>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FE43C71-5AB0-4813-8591-169164E85F74}"/>
              </a:ext>
            </a:extLst>
          </p:cNvPr>
          <p:cNvGrpSpPr/>
          <p:nvPr/>
        </p:nvGrpSpPr>
        <p:grpSpPr>
          <a:xfrm>
            <a:off x="552995" y="103769"/>
            <a:ext cx="4037478" cy="813079"/>
            <a:chOff x="903475" y="1641852"/>
            <a:chExt cx="1497808" cy="301633"/>
          </a:xfrm>
        </p:grpSpPr>
        <p:sp>
          <p:nvSpPr>
            <p:cNvPr id="41" name="Oval 40">
              <a:extLst>
                <a:ext uri="{FF2B5EF4-FFF2-40B4-BE49-F238E27FC236}">
                  <a16:creationId xmlns:a16="http://schemas.microsoft.com/office/drawing/2014/main" id="{D2C3A2DC-A364-486D-8134-0A512A2BE958}"/>
                </a:ext>
              </a:extLst>
            </p:cNvPr>
            <p:cNvSpPr/>
            <p:nvPr/>
          </p:nvSpPr>
          <p:spPr>
            <a:xfrm>
              <a:off x="903475"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42" name="Chord 41">
              <a:extLst>
                <a:ext uri="{FF2B5EF4-FFF2-40B4-BE49-F238E27FC236}">
                  <a16:creationId xmlns:a16="http://schemas.microsoft.com/office/drawing/2014/main" id="{8CE5A57F-D9EE-4719-A995-A19FBEC7361D}"/>
                </a:ext>
              </a:extLst>
            </p:cNvPr>
            <p:cNvSpPr/>
            <p:nvPr/>
          </p:nvSpPr>
          <p:spPr>
            <a:xfrm>
              <a:off x="930793" y="1697625"/>
              <a:ext cx="218541" cy="218541"/>
            </a:xfrm>
            <a:prstGeom prst="chord">
              <a:avLst>
                <a:gd name="adj1" fmla="val 2508618"/>
                <a:gd name="adj2" fmla="val 8291382"/>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4" name="Freeform: Shape 43">
              <a:extLst>
                <a:ext uri="{FF2B5EF4-FFF2-40B4-BE49-F238E27FC236}">
                  <a16:creationId xmlns:a16="http://schemas.microsoft.com/office/drawing/2014/main" id="{1D6EA1B0-21AE-4E59-A57A-5376BA487712}"/>
                </a:ext>
              </a:extLst>
            </p:cNvPr>
            <p:cNvSpPr/>
            <p:nvPr/>
          </p:nvSpPr>
          <p:spPr>
            <a:xfrm>
              <a:off x="1233563" y="1641852"/>
              <a:ext cx="1167720" cy="301633"/>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Introduction</a:t>
              </a:r>
            </a:p>
          </p:txBody>
        </p:sp>
      </p:grpSp>
      <p:sp>
        <p:nvSpPr>
          <p:cNvPr id="49" name="Rectangle 48">
            <a:extLst>
              <a:ext uri="{FF2B5EF4-FFF2-40B4-BE49-F238E27FC236}">
                <a16:creationId xmlns:a16="http://schemas.microsoft.com/office/drawing/2014/main" id="{E347A876-6F5A-4CDC-BA79-549CB461D6F6}"/>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rPr>
              <a:t>Background</a:t>
            </a:r>
          </a:p>
        </p:txBody>
      </p:sp>
      <p:sp>
        <p:nvSpPr>
          <p:cNvPr id="4" name="Rectangle 3">
            <a:extLst>
              <a:ext uri="{FF2B5EF4-FFF2-40B4-BE49-F238E27FC236}">
                <a16:creationId xmlns:a16="http://schemas.microsoft.com/office/drawing/2014/main" id="{BB62E223-E4F3-4DE8-A36D-4593E356845F}"/>
              </a:ext>
            </a:extLst>
          </p:cNvPr>
          <p:cNvSpPr/>
          <p:nvPr/>
        </p:nvSpPr>
        <p:spPr>
          <a:xfrm>
            <a:off x="6982691" y="6372282"/>
            <a:ext cx="1943206" cy="276999"/>
          </a:xfrm>
          <a:prstGeom prst="rect">
            <a:avLst/>
          </a:prstGeom>
        </p:spPr>
        <p:txBody>
          <a:bodyPr wrap="square">
            <a:spAutoFit/>
          </a:bodyPr>
          <a:lstStyle/>
          <a:p>
            <a:r>
              <a:rPr lang="en-US" sz="1200" i="1" dirty="0" err="1">
                <a:solidFill>
                  <a:schemeClr val="tx1">
                    <a:lumMod val="65000"/>
                    <a:lumOff val="35000"/>
                  </a:schemeClr>
                </a:solidFill>
                <a:latin typeface="Arial" panose="020B0604020202020204" pitchFamily="34" charset="0"/>
                <a:cs typeface="Arial" panose="020B0604020202020204" pitchFamily="34" charset="0"/>
              </a:rPr>
              <a:t>Rossion</a:t>
            </a:r>
            <a:r>
              <a:rPr lang="en-US" sz="1200" i="1" dirty="0">
                <a:solidFill>
                  <a:schemeClr val="tx1">
                    <a:lumMod val="65000"/>
                    <a:lumOff val="35000"/>
                  </a:schemeClr>
                </a:solidFill>
                <a:latin typeface="Arial" panose="020B0604020202020204" pitchFamily="34" charset="0"/>
                <a:cs typeface="Arial" panose="020B0604020202020204" pitchFamily="34" charset="0"/>
              </a:rPr>
              <a:t> &amp; </a:t>
            </a:r>
            <a:r>
              <a:rPr lang="en-US" sz="1200" i="1" dirty="0" err="1">
                <a:solidFill>
                  <a:schemeClr val="tx1">
                    <a:lumMod val="65000"/>
                    <a:lumOff val="35000"/>
                  </a:schemeClr>
                </a:solidFill>
                <a:latin typeface="Arial" panose="020B0604020202020204" pitchFamily="34" charset="0"/>
                <a:cs typeface="Arial" panose="020B0604020202020204" pitchFamily="34" charset="0"/>
              </a:rPr>
              <a:t>Caharel</a:t>
            </a:r>
            <a:r>
              <a:rPr lang="en-US" sz="1200" i="1" dirty="0">
                <a:solidFill>
                  <a:schemeClr val="tx1">
                    <a:lumMod val="65000"/>
                    <a:lumOff val="35000"/>
                  </a:schemeClr>
                </a:solidFill>
                <a:latin typeface="Arial" panose="020B0604020202020204" pitchFamily="34" charset="0"/>
                <a:cs typeface="Arial" panose="020B0604020202020204" pitchFamily="34" charset="0"/>
              </a:rPr>
              <a:t> (2011)</a:t>
            </a:r>
          </a:p>
        </p:txBody>
      </p:sp>
      <p:pic>
        <p:nvPicPr>
          <p:cNvPr id="5" name="Picture 4">
            <a:extLst>
              <a:ext uri="{FF2B5EF4-FFF2-40B4-BE49-F238E27FC236}">
                <a16:creationId xmlns:a16="http://schemas.microsoft.com/office/drawing/2014/main" id="{ED521BFE-1F8B-49FF-A3E9-2FE339248EA4}"/>
              </a:ext>
            </a:extLst>
          </p:cNvPr>
          <p:cNvPicPr>
            <a:picLocks noChangeAspect="1"/>
          </p:cNvPicPr>
          <p:nvPr/>
        </p:nvPicPr>
        <p:blipFill>
          <a:blip r:embed="rId3"/>
          <a:stretch>
            <a:fillRect/>
          </a:stretch>
        </p:blipFill>
        <p:spPr>
          <a:xfrm>
            <a:off x="1089891" y="2063861"/>
            <a:ext cx="7001164" cy="4203920"/>
          </a:xfrm>
          <a:prstGeom prst="rect">
            <a:avLst/>
          </a:prstGeom>
        </p:spPr>
      </p:pic>
    </p:spTree>
    <p:extLst>
      <p:ext uri="{BB962C8B-B14F-4D97-AF65-F5344CB8AC3E}">
        <p14:creationId xmlns:p14="http://schemas.microsoft.com/office/powerpoint/2010/main" val="301124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3F6B31C5-622E-407C-828C-F3AB0DF0C4C9}"/>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FE43C71-5AB0-4813-8591-169164E85F74}"/>
              </a:ext>
            </a:extLst>
          </p:cNvPr>
          <p:cNvGrpSpPr/>
          <p:nvPr/>
        </p:nvGrpSpPr>
        <p:grpSpPr>
          <a:xfrm>
            <a:off x="552995" y="103769"/>
            <a:ext cx="4037478" cy="813079"/>
            <a:chOff x="903475" y="1641852"/>
            <a:chExt cx="1497808" cy="301633"/>
          </a:xfrm>
        </p:grpSpPr>
        <p:sp>
          <p:nvSpPr>
            <p:cNvPr id="41" name="Oval 40">
              <a:extLst>
                <a:ext uri="{FF2B5EF4-FFF2-40B4-BE49-F238E27FC236}">
                  <a16:creationId xmlns:a16="http://schemas.microsoft.com/office/drawing/2014/main" id="{D2C3A2DC-A364-486D-8134-0A512A2BE958}"/>
                </a:ext>
              </a:extLst>
            </p:cNvPr>
            <p:cNvSpPr/>
            <p:nvPr/>
          </p:nvSpPr>
          <p:spPr>
            <a:xfrm>
              <a:off x="903475"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42" name="Chord 41">
              <a:extLst>
                <a:ext uri="{FF2B5EF4-FFF2-40B4-BE49-F238E27FC236}">
                  <a16:creationId xmlns:a16="http://schemas.microsoft.com/office/drawing/2014/main" id="{8CE5A57F-D9EE-4719-A995-A19FBEC7361D}"/>
                </a:ext>
              </a:extLst>
            </p:cNvPr>
            <p:cNvSpPr/>
            <p:nvPr/>
          </p:nvSpPr>
          <p:spPr>
            <a:xfrm>
              <a:off x="930793" y="1697625"/>
              <a:ext cx="218541" cy="218541"/>
            </a:xfrm>
            <a:prstGeom prst="chord">
              <a:avLst>
                <a:gd name="adj1" fmla="val 2508618"/>
                <a:gd name="adj2" fmla="val 8291382"/>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4" name="Freeform: Shape 43">
              <a:extLst>
                <a:ext uri="{FF2B5EF4-FFF2-40B4-BE49-F238E27FC236}">
                  <a16:creationId xmlns:a16="http://schemas.microsoft.com/office/drawing/2014/main" id="{1D6EA1B0-21AE-4E59-A57A-5376BA487712}"/>
                </a:ext>
              </a:extLst>
            </p:cNvPr>
            <p:cNvSpPr/>
            <p:nvPr/>
          </p:nvSpPr>
          <p:spPr>
            <a:xfrm>
              <a:off x="1233563" y="1641852"/>
              <a:ext cx="1167720" cy="301633"/>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Introduction</a:t>
              </a:r>
            </a:p>
          </p:txBody>
        </p:sp>
      </p:grpSp>
      <p:sp>
        <p:nvSpPr>
          <p:cNvPr id="49" name="Rectangle 48">
            <a:extLst>
              <a:ext uri="{FF2B5EF4-FFF2-40B4-BE49-F238E27FC236}">
                <a16:creationId xmlns:a16="http://schemas.microsoft.com/office/drawing/2014/main" id="{E347A876-6F5A-4CDC-BA79-549CB461D6F6}"/>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rPr>
              <a:t>Background</a:t>
            </a:r>
          </a:p>
        </p:txBody>
      </p:sp>
      <p:grpSp>
        <p:nvGrpSpPr>
          <p:cNvPr id="10" name="Group 9">
            <a:extLst>
              <a:ext uri="{FF2B5EF4-FFF2-40B4-BE49-F238E27FC236}">
                <a16:creationId xmlns:a16="http://schemas.microsoft.com/office/drawing/2014/main" id="{361B497E-3A48-46C7-BDB8-1E25DC610A12}"/>
              </a:ext>
            </a:extLst>
          </p:cNvPr>
          <p:cNvGrpSpPr/>
          <p:nvPr/>
        </p:nvGrpSpPr>
        <p:grpSpPr>
          <a:xfrm>
            <a:off x="263237" y="1805766"/>
            <a:ext cx="4938876" cy="4859819"/>
            <a:chOff x="1519382" y="1403296"/>
            <a:chExt cx="6383922" cy="6281736"/>
          </a:xfrm>
        </p:grpSpPr>
        <p:pic>
          <p:nvPicPr>
            <p:cNvPr id="2" name="Picture 1">
              <a:extLst>
                <a:ext uri="{FF2B5EF4-FFF2-40B4-BE49-F238E27FC236}">
                  <a16:creationId xmlns:a16="http://schemas.microsoft.com/office/drawing/2014/main" id="{1FAC6A64-2727-4552-9BAF-CA67F96967A7}"/>
                </a:ext>
              </a:extLst>
            </p:cNvPr>
            <p:cNvPicPr>
              <a:picLocks noChangeAspect="1"/>
            </p:cNvPicPr>
            <p:nvPr/>
          </p:nvPicPr>
          <p:blipFill>
            <a:blip r:embed="rId3"/>
            <a:stretch>
              <a:fillRect/>
            </a:stretch>
          </p:blipFill>
          <p:spPr>
            <a:xfrm>
              <a:off x="1519382" y="2333343"/>
              <a:ext cx="6105236" cy="3536367"/>
            </a:xfrm>
            <a:prstGeom prst="rect">
              <a:avLst/>
            </a:prstGeom>
          </p:spPr>
        </p:pic>
        <p:sp>
          <p:nvSpPr>
            <p:cNvPr id="11" name="Rectangle 10">
              <a:extLst>
                <a:ext uri="{FF2B5EF4-FFF2-40B4-BE49-F238E27FC236}">
                  <a16:creationId xmlns:a16="http://schemas.microsoft.com/office/drawing/2014/main" id="{5B697966-76B7-40E2-B89D-95684AF2F9E0}"/>
                </a:ext>
              </a:extLst>
            </p:cNvPr>
            <p:cNvSpPr/>
            <p:nvPr/>
          </p:nvSpPr>
          <p:spPr>
            <a:xfrm>
              <a:off x="1550387" y="7326987"/>
              <a:ext cx="2146171" cy="358045"/>
            </a:xfrm>
            <a:prstGeom prst="rect">
              <a:avLst/>
            </a:prstGeom>
          </p:spPr>
          <p:txBody>
            <a:bodyPr wrap="square">
              <a:sp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Johnson et al. (2005)</a:t>
              </a:r>
            </a:p>
          </p:txBody>
        </p:sp>
        <p:cxnSp>
          <p:nvCxnSpPr>
            <p:cNvPr id="6" name="Straight Arrow Connector 5">
              <a:extLst>
                <a:ext uri="{FF2B5EF4-FFF2-40B4-BE49-F238E27FC236}">
                  <a16:creationId xmlns:a16="http://schemas.microsoft.com/office/drawing/2014/main" id="{34055E99-20E3-414D-9495-EA5F07A24687}"/>
                </a:ext>
              </a:extLst>
            </p:cNvPr>
            <p:cNvCxnSpPr>
              <a:cxnSpLocks/>
            </p:cNvCxnSpPr>
            <p:nvPr/>
          </p:nvCxnSpPr>
          <p:spPr>
            <a:xfrm flipH="1">
              <a:off x="4654547" y="1915963"/>
              <a:ext cx="2016424" cy="11008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DF2FE69C-C7E3-4A9A-8FFD-4D1D2BF3966E}"/>
                </a:ext>
              </a:extLst>
            </p:cNvPr>
            <p:cNvCxnSpPr>
              <a:cxnSpLocks/>
            </p:cNvCxnSpPr>
            <p:nvPr/>
          </p:nvCxnSpPr>
          <p:spPr>
            <a:xfrm flipH="1" flipV="1">
              <a:off x="4147128" y="4341673"/>
              <a:ext cx="2627745" cy="14043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Rectangle 15">
              <a:extLst>
                <a:ext uri="{FF2B5EF4-FFF2-40B4-BE49-F238E27FC236}">
                  <a16:creationId xmlns:a16="http://schemas.microsoft.com/office/drawing/2014/main" id="{E814E065-59FF-4020-BD28-DAE32D669D94}"/>
                </a:ext>
              </a:extLst>
            </p:cNvPr>
            <p:cNvSpPr/>
            <p:nvPr/>
          </p:nvSpPr>
          <p:spPr>
            <a:xfrm>
              <a:off x="6774873" y="1403296"/>
              <a:ext cx="1064244" cy="477393"/>
            </a:xfrm>
            <a:prstGeom prst="rect">
              <a:avLst/>
            </a:prstGeom>
          </p:spPr>
          <p:txBody>
            <a:bodyPr wrap="squar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P400</a:t>
              </a:r>
            </a:p>
          </p:txBody>
        </p:sp>
        <p:sp>
          <p:nvSpPr>
            <p:cNvPr id="17" name="Rectangle 16">
              <a:extLst>
                <a:ext uri="{FF2B5EF4-FFF2-40B4-BE49-F238E27FC236}">
                  <a16:creationId xmlns:a16="http://schemas.microsoft.com/office/drawing/2014/main" id="{2FD4FBDF-6FF5-4DCC-B814-DBC18DCCFE63}"/>
                </a:ext>
              </a:extLst>
            </p:cNvPr>
            <p:cNvSpPr/>
            <p:nvPr/>
          </p:nvSpPr>
          <p:spPr>
            <a:xfrm>
              <a:off x="6839086" y="5752017"/>
              <a:ext cx="1064218" cy="477394"/>
            </a:xfrm>
            <a:prstGeom prst="rect">
              <a:avLst/>
            </a:prstGeom>
          </p:spPr>
          <p:txBody>
            <a:bodyPr wrap="square">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N290</a:t>
              </a:r>
            </a:p>
          </p:txBody>
        </p:sp>
      </p:grpSp>
      <p:pic>
        <p:nvPicPr>
          <p:cNvPr id="12" name="Picture 11">
            <a:extLst>
              <a:ext uri="{FF2B5EF4-FFF2-40B4-BE49-F238E27FC236}">
                <a16:creationId xmlns:a16="http://schemas.microsoft.com/office/drawing/2014/main" id="{786A01DC-E461-4C5E-B91D-12CE856F78AA}"/>
              </a:ext>
            </a:extLst>
          </p:cNvPr>
          <p:cNvPicPr>
            <a:picLocks noChangeAspect="1"/>
          </p:cNvPicPr>
          <p:nvPr/>
        </p:nvPicPr>
        <p:blipFill>
          <a:blip r:embed="rId4"/>
          <a:stretch>
            <a:fillRect/>
          </a:stretch>
        </p:blipFill>
        <p:spPr>
          <a:xfrm>
            <a:off x="6056468" y="4157951"/>
            <a:ext cx="1741395" cy="1733063"/>
          </a:xfrm>
          <a:prstGeom prst="rect">
            <a:avLst/>
          </a:prstGeom>
        </p:spPr>
      </p:pic>
      <p:pic>
        <p:nvPicPr>
          <p:cNvPr id="13" name="Picture 12">
            <a:extLst>
              <a:ext uri="{FF2B5EF4-FFF2-40B4-BE49-F238E27FC236}">
                <a16:creationId xmlns:a16="http://schemas.microsoft.com/office/drawing/2014/main" id="{8CCBB4C0-A43B-4891-80D1-B10B180B9C5F}"/>
              </a:ext>
            </a:extLst>
          </p:cNvPr>
          <p:cNvPicPr>
            <a:picLocks noChangeAspect="1"/>
          </p:cNvPicPr>
          <p:nvPr/>
        </p:nvPicPr>
        <p:blipFill>
          <a:blip r:embed="rId5"/>
          <a:stretch>
            <a:fillRect/>
          </a:stretch>
        </p:blipFill>
        <p:spPr>
          <a:xfrm>
            <a:off x="5994408" y="1579236"/>
            <a:ext cx="1952625" cy="1552575"/>
          </a:xfrm>
          <a:prstGeom prst="rect">
            <a:avLst/>
          </a:prstGeom>
        </p:spPr>
      </p:pic>
      <p:cxnSp>
        <p:nvCxnSpPr>
          <p:cNvPr id="28" name="Straight Arrow Connector 27">
            <a:extLst>
              <a:ext uri="{FF2B5EF4-FFF2-40B4-BE49-F238E27FC236}">
                <a16:creationId xmlns:a16="http://schemas.microsoft.com/office/drawing/2014/main" id="{4371052C-95ED-4141-BD93-605C50D8A045}"/>
              </a:ext>
            </a:extLst>
          </p:cNvPr>
          <p:cNvCxnSpPr>
            <a:cxnSpLocks/>
          </p:cNvCxnSpPr>
          <p:nvPr/>
        </p:nvCxnSpPr>
        <p:spPr>
          <a:xfrm>
            <a:off x="5152455" y="2082504"/>
            <a:ext cx="63586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67158E39-A191-4DC3-9F6C-17D345A1908A}"/>
              </a:ext>
            </a:extLst>
          </p:cNvPr>
          <p:cNvCxnSpPr>
            <a:cxnSpLocks/>
          </p:cNvCxnSpPr>
          <p:nvPr/>
        </p:nvCxnSpPr>
        <p:spPr>
          <a:xfrm>
            <a:off x="5233143" y="5398398"/>
            <a:ext cx="63586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E5EE87DE-9FA3-4EB8-98E1-0CB57D1075E8}"/>
              </a:ext>
            </a:extLst>
          </p:cNvPr>
          <p:cNvSpPr txBox="1"/>
          <p:nvPr/>
        </p:nvSpPr>
        <p:spPr>
          <a:xfrm>
            <a:off x="5994408" y="5869709"/>
            <a:ext cx="1952625"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Middle and Posterior Fusiform Gyri</a:t>
            </a:r>
          </a:p>
        </p:txBody>
      </p:sp>
      <p:sp>
        <p:nvSpPr>
          <p:cNvPr id="34" name="TextBox 33">
            <a:extLst>
              <a:ext uri="{FF2B5EF4-FFF2-40B4-BE49-F238E27FC236}">
                <a16:creationId xmlns:a16="http://schemas.microsoft.com/office/drawing/2014/main" id="{BF5EEEA7-9671-49F6-A8DD-BBC854B4B9F9}"/>
              </a:ext>
            </a:extLst>
          </p:cNvPr>
          <p:cNvSpPr txBox="1"/>
          <p:nvPr/>
        </p:nvSpPr>
        <p:spPr>
          <a:xfrm>
            <a:off x="5994407" y="3110326"/>
            <a:ext cx="1952625"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Posterior Cingulate Cortex</a:t>
            </a:r>
          </a:p>
        </p:txBody>
      </p:sp>
      <p:sp>
        <p:nvSpPr>
          <p:cNvPr id="36" name="Rectangle 35">
            <a:extLst>
              <a:ext uri="{FF2B5EF4-FFF2-40B4-BE49-F238E27FC236}">
                <a16:creationId xmlns:a16="http://schemas.microsoft.com/office/drawing/2014/main" id="{F2715CB5-E2CB-4F15-8D02-4993BF4C87D6}"/>
              </a:ext>
            </a:extLst>
          </p:cNvPr>
          <p:cNvSpPr/>
          <p:nvPr/>
        </p:nvSpPr>
        <p:spPr>
          <a:xfrm>
            <a:off x="7324433" y="6372283"/>
            <a:ext cx="1459345" cy="276998"/>
          </a:xfrm>
          <a:prstGeom prst="rect">
            <a:avLst/>
          </a:prstGeom>
        </p:spPr>
        <p:txBody>
          <a:bodyPr wrap="square">
            <a:sp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Conte et al. (2020)</a:t>
            </a:r>
          </a:p>
        </p:txBody>
      </p:sp>
    </p:spTree>
    <p:extLst>
      <p:ext uri="{BB962C8B-B14F-4D97-AF65-F5344CB8AC3E}">
        <p14:creationId xmlns:p14="http://schemas.microsoft.com/office/powerpoint/2010/main" val="240711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3F6B31C5-622E-407C-828C-F3AB0DF0C4C9}"/>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FE43C71-5AB0-4813-8591-169164E85F74}"/>
              </a:ext>
            </a:extLst>
          </p:cNvPr>
          <p:cNvGrpSpPr/>
          <p:nvPr/>
        </p:nvGrpSpPr>
        <p:grpSpPr>
          <a:xfrm>
            <a:off x="552995" y="103769"/>
            <a:ext cx="4037478" cy="813079"/>
            <a:chOff x="903475" y="1641852"/>
            <a:chExt cx="1497808" cy="301633"/>
          </a:xfrm>
        </p:grpSpPr>
        <p:sp>
          <p:nvSpPr>
            <p:cNvPr id="41" name="Oval 40">
              <a:extLst>
                <a:ext uri="{FF2B5EF4-FFF2-40B4-BE49-F238E27FC236}">
                  <a16:creationId xmlns:a16="http://schemas.microsoft.com/office/drawing/2014/main" id="{D2C3A2DC-A364-486D-8134-0A512A2BE958}"/>
                </a:ext>
              </a:extLst>
            </p:cNvPr>
            <p:cNvSpPr/>
            <p:nvPr/>
          </p:nvSpPr>
          <p:spPr>
            <a:xfrm>
              <a:off x="903475"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42" name="Chord 41">
              <a:extLst>
                <a:ext uri="{FF2B5EF4-FFF2-40B4-BE49-F238E27FC236}">
                  <a16:creationId xmlns:a16="http://schemas.microsoft.com/office/drawing/2014/main" id="{8CE5A57F-D9EE-4719-A995-A19FBEC7361D}"/>
                </a:ext>
              </a:extLst>
            </p:cNvPr>
            <p:cNvSpPr/>
            <p:nvPr/>
          </p:nvSpPr>
          <p:spPr>
            <a:xfrm>
              <a:off x="930793" y="1697625"/>
              <a:ext cx="218541" cy="218541"/>
            </a:xfrm>
            <a:prstGeom prst="chord">
              <a:avLst>
                <a:gd name="adj1" fmla="val 2508618"/>
                <a:gd name="adj2" fmla="val 8291382"/>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4" name="Freeform: Shape 43">
              <a:extLst>
                <a:ext uri="{FF2B5EF4-FFF2-40B4-BE49-F238E27FC236}">
                  <a16:creationId xmlns:a16="http://schemas.microsoft.com/office/drawing/2014/main" id="{1D6EA1B0-21AE-4E59-A57A-5376BA487712}"/>
                </a:ext>
              </a:extLst>
            </p:cNvPr>
            <p:cNvSpPr/>
            <p:nvPr/>
          </p:nvSpPr>
          <p:spPr>
            <a:xfrm>
              <a:off x="1233563" y="1641852"/>
              <a:ext cx="1167720" cy="301633"/>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Introduction</a:t>
              </a:r>
            </a:p>
          </p:txBody>
        </p:sp>
      </p:grpSp>
      <p:sp>
        <p:nvSpPr>
          <p:cNvPr id="49" name="Rectangle 48">
            <a:extLst>
              <a:ext uri="{FF2B5EF4-FFF2-40B4-BE49-F238E27FC236}">
                <a16:creationId xmlns:a16="http://schemas.microsoft.com/office/drawing/2014/main" id="{E347A876-6F5A-4CDC-BA79-549CB461D6F6}"/>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rPr>
              <a:t>Background</a:t>
            </a:r>
          </a:p>
        </p:txBody>
      </p:sp>
      <p:pic>
        <p:nvPicPr>
          <p:cNvPr id="3" name="Picture 2">
            <a:extLst>
              <a:ext uri="{FF2B5EF4-FFF2-40B4-BE49-F238E27FC236}">
                <a16:creationId xmlns:a16="http://schemas.microsoft.com/office/drawing/2014/main" id="{309D886B-676A-4F22-9F5B-64174F491BCA}"/>
              </a:ext>
            </a:extLst>
          </p:cNvPr>
          <p:cNvPicPr>
            <a:picLocks noChangeAspect="1"/>
          </p:cNvPicPr>
          <p:nvPr/>
        </p:nvPicPr>
        <p:blipFill>
          <a:blip r:embed="rId3"/>
          <a:stretch>
            <a:fillRect/>
          </a:stretch>
        </p:blipFill>
        <p:spPr>
          <a:xfrm>
            <a:off x="1066078" y="1773815"/>
            <a:ext cx="5111999" cy="4414548"/>
          </a:xfrm>
          <a:prstGeom prst="rect">
            <a:avLst/>
          </a:prstGeom>
        </p:spPr>
      </p:pic>
      <p:grpSp>
        <p:nvGrpSpPr>
          <p:cNvPr id="7" name="Group 6">
            <a:extLst>
              <a:ext uri="{FF2B5EF4-FFF2-40B4-BE49-F238E27FC236}">
                <a16:creationId xmlns:a16="http://schemas.microsoft.com/office/drawing/2014/main" id="{5F5A0016-31EE-4CCA-986B-B0283DA66621}"/>
              </a:ext>
            </a:extLst>
          </p:cNvPr>
          <p:cNvGrpSpPr/>
          <p:nvPr/>
        </p:nvGrpSpPr>
        <p:grpSpPr>
          <a:xfrm>
            <a:off x="6258866" y="4399567"/>
            <a:ext cx="2128247" cy="1470142"/>
            <a:chOff x="6022109" y="2068945"/>
            <a:chExt cx="2647457" cy="1828800"/>
          </a:xfrm>
        </p:grpSpPr>
        <p:pic>
          <p:nvPicPr>
            <p:cNvPr id="4" name="Picture 3">
              <a:extLst>
                <a:ext uri="{FF2B5EF4-FFF2-40B4-BE49-F238E27FC236}">
                  <a16:creationId xmlns:a16="http://schemas.microsoft.com/office/drawing/2014/main" id="{59DC197C-D808-4C79-9568-E4F02D7FFF1A}"/>
                </a:ext>
              </a:extLst>
            </p:cNvPr>
            <p:cNvPicPr>
              <a:picLocks noChangeAspect="1"/>
            </p:cNvPicPr>
            <p:nvPr/>
          </p:nvPicPr>
          <p:blipFill rotWithShape="1">
            <a:blip r:embed="rId4"/>
            <a:srcRect t="5533" b="-1"/>
            <a:stretch/>
          </p:blipFill>
          <p:spPr>
            <a:xfrm>
              <a:off x="6134118" y="2207490"/>
              <a:ext cx="2535448" cy="1690255"/>
            </a:xfrm>
            <a:prstGeom prst="rect">
              <a:avLst/>
            </a:prstGeom>
          </p:spPr>
        </p:pic>
        <p:sp>
          <p:nvSpPr>
            <p:cNvPr id="5" name="Rectangle 4">
              <a:extLst>
                <a:ext uri="{FF2B5EF4-FFF2-40B4-BE49-F238E27FC236}">
                  <a16:creationId xmlns:a16="http://schemas.microsoft.com/office/drawing/2014/main" id="{3FD951D9-B97D-4D61-B90D-164BF03AA874}"/>
                </a:ext>
              </a:extLst>
            </p:cNvPr>
            <p:cNvSpPr/>
            <p:nvPr/>
          </p:nvSpPr>
          <p:spPr>
            <a:xfrm>
              <a:off x="6022109" y="2068945"/>
              <a:ext cx="277091" cy="212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E033418-3E57-4F7D-BC91-26E89923F4E5}"/>
                </a:ext>
              </a:extLst>
            </p:cNvPr>
            <p:cNvSpPr/>
            <p:nvPr/>
          </p:nvSpPr>
          <p:spPr>
            <a:xfrm>
              <a:off x="7416246" y="2071746"/>
              <a:ext cx="277091" cy="212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6342C69-2A8E-4725-AA3D-72F3441130D2}"/>
              </a:ext>
            </a:extLst>
          </p:cNvPr>
          <p:cNvSpPr/>
          <p:nvPr/>
        </p:nvSpPr>
        <p:spPr>
          <a:xfrm>
            <a:off x="6982691" y="6372282"/>
            <a:ext cx="1943206" cy="276999"/>
          </a:xfrm>
          <a:prstGeom prst="rect">
            <a:avLst/>
          </a:prstGeom>
        </p:spPr>
        <p:txBody>
          <a:bodyPr wrap="square">
            <a:spAutoFit/>
          </a:bodyPr>
          <a:lstStyle/>
          <a:p>
            <a:r>
              <a:rPr lang="en-US" sz="1200" i="1" dirty="0" err="1">
                <a:solidFill>
                  <a:schemeClr val="tx1">
                    <a:lumMod val="65000"/>
                    <a:lumOff val="35000"/>
                  </a:schemeClr>
                </a:solidFill>
                <a:latin typeface="Arial" panose="020B0604020202020204" pitchFamily="34" charset="0"/>
                <a:cs typeface="Arial" panose="020B0604020202020204" pitchFamily="34" charset="0"/>
              </a:rPr>
              <a:t>Halit</a:t>
            </a:r>
            <a:r>
              <a:rPr lang="en-US" sz="1200" i="1" dirty="0">
                <a:solidFill>
                  <a:schemeClr val="tx1">
                    <a:lumMod val="65000"/>
                    <a:lumOff val="35000"/>
                  </a:schemeClr>
                </a:solidFill>
                <a:latin typeface="Arial" panose="020B0604020202020204" pitchFamily="34" charset="0"/>
                <a:cs typeface="Arial" panose="020B0604020202020204" pitchFamily="34" charset="0"/>
              </a:rPr>
              <a:t> et al. (2004)</a:t>
            </a:r>
          </a:p>
        </p:txBody>
      </p:sp>
      <p:sp>
        <p:nvSpPr>
          <p:cNvPr id="20" name="Rectangle 19">
            <a:extLst>
              <a:ext uri="{FF2B5EF4-FFF2-40B4-BE49-F238E27FC236}">
                <a16:creationId xmlns:a16="http://schemas.microsoft.com/office/drawing/2014/main" id="{C8E28951-E34A-4C3C-89B9-60C8E96FF767}"/>
              </a:ext>
            </a:extLst>
          </p:cNvPr>
          <p:cNvSpPr/>
          <p:nvPr/>
        </p:nvSpPr>
        <p:spPr>
          <a:xfrm>
            <a:off x="6724587" y="2117275"/>
            <a:ext cx="1310006" cy="523220"/>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3 </a:t>
            </a:r>
            <a:r>
              <a:rPr lang="en-US" sz="2800" b="1" dirty="0" err="1">
                <a:latin typeface="Arial" panose="020B0604020202020204" pitchFamily="34" charset="0"/>
                <a:cs typeface="Arial" panose="020B0604020202020204" pitchFamily="34" charset="0"/>
              </a:rPr>
              <a:t>mos</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280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3F6B31C5-622E-407C-828C-F3AB0DF0C4C9}"/>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FE43C71-5AB0-4813-8591-169164E85F74}"/>
              </a:ext>
            </a:extLst>
          </p:cNvPr>
          <p:cNvGrpSpPr/>
          <p:nvPr/>
        </p:nvGrpSpPr>
        <p:grpSpPr>
          <a:xfrm>
            <a:off x="552995" y="103769"/>
            <a:ext cx="4037478" cy="813079"/>
            <a:chOff x="903475" y="1641852"/>
            <a:chExt cx="1497808" cy="301633"/>
          </a:xfrm>
        </p:grpSpPr>
        <p:sp>
          <p:nvSpPr>
            <p:cNvPr id="41" name="Oval 40">
              <a:extLst>
                <a:ext uri="{FF2B5EF4-FFF2-40B4-BE49-F238E27FC236}">
                  <a16:creationId xmlns:a16="http://schemas.microsoft.com/office/drawing/2014/main" id="{D2C3A2DC-A364-486D-8134-0A512A2BE958}"/>
                </a:ext>
              </a:extLst>
            </p:cNvPr>
            <p:cNvSpPr/>
            <p:nvPr/>
          </p:nvSpPr>
          <p:spPr>
            <a:xfrm>
              <a:off x="903475" y="1670308"/>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42" name="Chord 41">
              <a:extLst>
                <a:ext uri="{FF2B5EF4-FFF2-40B4-BE49-F238E27FC236}">
                  <a16:creationId xmlns:a16="http://schemas.microsoft.com/office/drawing/2014/main" id="{8CE5A57F-D9EE-4719-A995-A19FBEC7361D}"/>
                </a:ext>
              </a:extLst>
            </p:cNvPr>
            <p:cNvSpPr/>
            <p:nvPr/>
          </p:nvSpPr>
          <p:spPr>
            <a:xfrm>
              <a:off x="930793" y="1697625"/>
              <a:ext cx="218541" cy="218541"/>
            </a:xfrm>
            <a:prstGeom prst="chord">
              <a:avLst>
                <a:gd name="adj1" fmla="val 2508618"/>
                <a:gd name="adj2" fmla="val 8291382"/>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4" name="Freeform: Shape 43">
              <a:extLst>
                <a:ext uri="{FF2B5EF4-FFF2-40B4-BE49-F238E27FC236}">
                  <a16:creationId xmlns:a16="http://schemas.microsoft.com/office/drawing/2014/main" id="{1D6EA1B0-21AE-4E59-A57A-5376BA487712}"/>
                </a:ext>
              </a:extLst>
            </p:cNvPr>
            <p:cNvSpPr/>
            <p:nvPr/>
          </p:nvSpPr>
          <p:spPr>
            <a:xfrm>
              <a:off x="1233563" y="1641852"/>
              <a:ext cx="1167720" cy="301633"/>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Introduction</a:t>
              </a:r>
            </a:p>
          </p:txBody>
        </p:sp>
      </p:grpSp>
      <p:sp>
        <p:nvSpPr>
          <p:cNvPr id="49" name="Rectangle 48">
            <a:extLst>
              <a:ext uri="{FF2B5EF4-FFF2-40B4-BE49-F238E27FC236}">
                <a16:creationId xmlns:a16="http://schemas.microsoft.com/office/drawing/2014/main" id="{E347A876-6F5A-4CDC-BA79-549CB461D6F6}"/>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lang="en-US" b="1" dirty="0">
                <a:solidFill>
                  <a:srgbClr val="78000A"/>
                </a:solidFill>
                <a:latin typeface="Arial" panose="020B0604020202020204" pitchFamily="34" charset="0"/>
                <a:cs typeface="Arial" panose="020B0604020202020204" pitchFamily="34" charset="0"/>
              </a:rPr>
              <a:t>Aims</a:t>
            </a:r>
            <a:endPar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endParaRPr>
          </a:p>
        </p:txBody>
      </p:sp>
      <p:grpSp>
        <p:nvGrpSpPr>
          <p:cNvPr id="28" name="Group 27">
            <a:extLst>
              <a:ext uri="{FF2B5EF4-FFF2-40B4-BE49-F238E27FC236}">
                <a16:creationId xmlns:a16="http://schemas.microsoft.com/office/drawing/2014/main" id="{93FCA99C-79A6-467D-801C-15CE90C25EC7}"/>
              </a:ext>
            </a:extLst>
          </p:cNvPr>
          <p:cNvGrpSpPr/>
          <p:nvPr/>
        </p:nvGrpSpPr>
        <p:grpSpPr>
          <a:xfrm>
            <a:off x="2443899" y="1174725"/>
            <a:ext cx="4434298" cy="3177691"/>
            <a:chOff x="2443899" y="1174725"/>
            <a:chExt cx="4434298" cy="3177691"/>
          </a:xfrm>
        </p:grpSpPr>
        <p:sp>
          <p:nvSpPr>
            <p:cNvPr id="16" name="Freeform: Shape 15">
              <a:extLst>
                <a:ext uri="{FF2B5EF4-FFF2-40B4-BE49-F238E27FC236}">
                  <a16:creationId xmlns:a16="http://schemas.microsoft.com/office/drawing/2014/main" id="{3C1E9EBC-E5FF-4596-A16D-B7A41FA8A1D4}"/>
                </a:ext>
              </a:extLst>
            </p:cNvPr>
            <p:cNvSpPr/>
            <p:nvPr/>
          </p:nvSpPr>
          <p:spPr>
            <a:xfrm>
              <a:off x="2443899" y="2297477"/>
              <a:ext cx="2394385" cy="2054939"/>
            </a:xfrm>
            <a:custGeom>
              <a:avLst/>
              <a:gdLst>
                <a:gd name="connsiteX0" fmla="*/ 0 w 1712976"/>
                <a:gd name="connsiteY0" fmla="*/ 738442 h 1476884"/>
                <a:gd name="connsiteX1" fmla="*/ 369221 w 1712976"/>
                <a:gd name="connsiteY1" fmla="*/ 0 h 1476884"/>
                <a:gd name="connsiteX2" fmla="*/ 1343755 w 1712976"/>
                <a:gd name="connsiteY2" fmla="*/ 0 h 1476884"/>
                <a:gd name="connsiteX3" fmla="*/ 1712976 w 1712976"/>
                <a:gd name="connsiteY3" fmla="*/ 738442 h 1476884"/>
                <a:gd name="connsiteX4" fmla="*/ 1343755 w 1712976"/>
                <a:gd name="connsiteY4" fmla="*/ 1476884 h 1476884"/>
                <a:gd name="connsiteX5" fmla="*/ 369221 w 1712976"/>
                <a:gd name="connsiteY5" fmla="*/ 1476884 h 1476884"/>
                <a:gd name="connsiteX6" fmla="*/ 0 w 1712976"/>
                <a:gd name="connsiteY6" fmla="*/ 738442 h 14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976" h="1476884">
                  <a:moveTo>
                    <a:pt x="0" y="738442"/>
                  </a:moveTo>
                  <a:lnTo>
                    <a:pt x="369221" y="0"/>
                  </a:lnTo>
                  <a:lnTo>
                    <a:pt x="1343755" y="0"/>
                  </a:lnTo>
                  <a:lnTo>
                    <a:pt x="1712976" y="738442"/>
                  </a:lnTo>
                  <a:lnTo>
                    <a:pt x="1343755" y="1476884"/>
                  </a:lnTo>
                  <a:lnTo>
                    <a:pt x="369221" y="1476884"/>
                  </a:lnTo>
                  <a:lnTo>
                    <a:pt x="0" y="738442"/>
                  </a:lnTo>
                  <a:close/>
                </a:path>
              </a:pathLst>
            </a:custGeom>
            <a:solidFill>
              <a:srgbClr val="A50021"/>
            </a:solidFill>
            <a:ln>
              <a:solidFill>
                <a:srgbClr val="A50021"/>
              </a:solidFill>
            </a:ln>
          </p:spPr>
          <p:style>
            <a:lnRef idx="2">
              <a:scrgbClr r="0" g="0" b="0"/>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65822" tIns="281255" rIns="265822" bIns="281255" numCol="1" spcCol="1270" anchor="ctr" anchorCtr="0">
              <a:noAutofit/>
            </a:bodyPr>
            <a:lstStyle/>
            <a:p>
              <a:pPr marL="0" lvl="0" indent="0" algn="ctr" defTabSz="1822450">
                <a:lnSpc>
                  <a:spcPct val="90000"/>
                </a:lnSpc>
                <a:spcBef>
                  <a:spcPct val="0"/>
                </a:spcBef>
                <a:spcAft>
                  <a:spcPct val="35000"/>
                </a:spcAft>
                <a:buNone/>
              </a:pPr>
              <a:r>
                <a:rPr lang="en-US" sz="1400" dirty="0">
                  <a:latin typeface="Arial" panose="020B0604020202020204" pitchFamily="34" charset="0"/>
                  <a:cs typeface="Arial" panose="020B0604020202020204" pitchFamily="34" charset="0"/>
                </a:rPr>
                <a:t>Investigate with a full factorial design the neural response to faces and houses and their matched visual noise</a:t>
              </a:r>
              <a:endParaRPr lang="en-US" sz="1400" kern="1200" dirty="0">
                <a:latin typeface="Arial" panose="020B0604020202020204" pitchFamily="34" charset="0"/>
                <a:cs typeface="Arial" panose="020B0604020202020204" pitchFamily="34" charset="0"/>
              </a:endParaRPr>
            </a:p>
          </p:txBody>
        </p:sp>
        <p:sp>
          <p:nvSpPr>
            <p:cNvPr id="17" name="Hexagon 16">
              <a:extLst>
                <a:ext uri="{FF2B5EF4-FFF2-40B4-BE49-F238E27FC236}">
                  <a16:creationId xmlns:a16="http://schemas.microsoft.com/office/drawing/2014/main" id="{4700D13D-970D-45F2-A011-1BB0E1A6C2AE}"/>
                </a:ext>
              </a:extLst>
            </p:cNvPr>
            <p:cNvSpPr/>
            <p:nvPr/>
          </p:nvSpPr>
          <p:spPr>
            <a:xfrm>
              <a:off x="4067138" y="2341996"/>
              <a:ext cx="280338" cy="240511"/>
            </a:xfrm>
            <a:prstGeom prst="hexagon">
              <a:avLst>
                <a:gd name="adj" fmla="val 25000"/>
                <a:gd name="vf" fmla="val 115470"/>
              </a:avLst>
            </a:prstGeom>
          </p:spPr>
          <p:style>
            <a:lnRef idx="2">
              <a:schemeClr val="accent3">
                <a:hueOff val="2168479"/>
                <a:satOff val="80000"/>
                <a:lumOff val="-1176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Hexagon 19">
              <a:extLst>
                <a:ext uri="{FF2B5EF4-FFF2-40B4-BE49-F238E27FC236}">
                  <a16:creationId xmlns:a16="http://schemas.microsoft.com/office/drawing/2014/main" id="{CDAEB6E7-81DF-4D8B-B281-E9C1F05DFDCB}"/>
                </a:ext>
              </a:extLst>
            </p:cNvPr>
            <p:cNvSpPr/>
            <p:nvPr/>
          </p:nvSpPr>
          <p:spPr>
            <a:xfrm>
              <a:off x="4483812" y="1174725"/>
              <a:ext cx="2394385" cy="2054939"/>
            </a:xfrm>
            <a:prstGeom prst="hexagon">
              <a:avLst>
                <a:gd name="adj" fmla="val 25000"/>
                <a:gd name="vf" fmla="val 115470"/>
              </a:avLst>
            </a:prstGeom>
            <a:ln>
              <a:solidFill>
                <a:srgbClr val="C80026"/>
              </a:solidFill>
            </a:ln>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1200" dirty="0">
                <a:latin typeface="Arial" panose="020B0604020202020204" pitchFamily="34" charset="0"/>
                <a:cs typeface="Arial" panose="020B0604020202020204" pitchFamily="34" charset="0"/>
              </a:endParaRPr>
            </a:p>
          </p:txBody>
        </p:sp>
        <p:sp>
          <p:nvSpPr>
            <p:cNvPr id="21" name="Hexagon 20">
              <a:extLst>
                <a:ext uri="{FF2B5EF4-FFF2-40B4-BE49-F238E27FC236}">
                  <a16:creationId xmlns:a16="http://schemas.microsoft.com/office/drawing/2014/main" id="{B676AF4B-4C00-4E9B-AF8C-4710DB279F07}"/>
                </a:ext>
              </a:extLst>
            </p:cNvPr>
            <p:cNvSpPr/>
            <p:nvPr/>
          </p:nvSpPr>
          <p:spPr>
            <a:xfrm>
              <a:off x="4554536" y="2077052"/>
              <a:ext cx="280338" cy="240511"/>
            </a:xfrm>
            <a:prstGeom prst="hexagon">
              <a:avLst>
                <a:gd name="adj" fmla="val 25000"/>
                <a:gd name="vf" fmla="val 115470"/>
              </a:avLst>
            </a:prstGeom>
            <a:solidFill>
              <a:srgbClr val="A50021"/>
            </a:solidFill>
          </p:spPr>
          <p:style>
            <a:lnRef idx="2">
              <a:schemeClr val="accent3">
                <a:hueOff val="2710599"/>
                <a:satOff val="100000"/>
                <a:lumOff val="-1470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TextBox 23">
              <a:extLst>
                <a:ext uri="{FF2B5EF4-FFF2-40B4-BE49-F238E27FC236}">
                  <a16:creationId xmlns:a16="http://schemas.microsoft.com/office/drawing/2014/main" id="{BDE9C70E-435A-4344-B059-F06545B616F6}"/>
                </a:ext>
              </a:extLst>
            </p:cNvPr>
            <p:cNvSpPr txBox="1"/>
            <p:nvPr/>
          </p:nvSpPr>
          <p:spPr>
            <a:xfrm>
              <a:off x="4871009" y="1379854"/>
              <a:ext cx="1714919" cy="1954381"/>
            </a:xfrm>
            <a:prstGeom prst="rect">
              <a:avLst/>
            </a:prstGeom>
            <a:noFill/>
          </p:spPr>
          <p:txBody>
            <a:bodyPr wrap="square" rtlCol="0">
              <a:spAutoFit/>
            </a:bodyPr>
            <a:lstStyle/>
            <a:p>
              <a:pPr marL="171450" indent="-171450">
                <a:buFont typeface="Courier New" panose="02070309020205020404" pitchFamily="49" charset="0"/>
                <a:buChar char="o"/>
              </a:pPr>
              <a:r>
                <a:rPr lang="en-US" sz="1100" dirty="0">
                  <a:latin typeface="Arial" panose="020B0604020202020204" pitchFamily="34" charset="0"/>
                  <a:cs typeface="Arial" panose="020B0604020202020204" pitchFamily="34" charset="0"/>
                </a:rPr>
                <a:t>P1 responses would be accounted for by low-level visual cues</a:t>
              </a:r>
            </a:p>
            <a:p>
              <a:pPr marL="171450" indent="-171450">
                <a:buFont typeface="Courier New" panose="02070309020205020404" pitchFamily="49" charset="0"/>
                <a:buChar char="o"/>
              </a:pPr>
              <a:r>
                <a:rPr lang="en-US" sz="1100" dirty="0">
                  <a:latin typeface="Arial" panose="020B0604020202020204" pitchFamily="34" charset="0"/>
                  <a:cs typeface="Arial" panose="020B0604020202020204" pitchFamily="34" charset="0"/>
                </a:rPr>
                <a:t>The N290 activity would be specific for intact faces</a:t>
              </a:r>
            </a:p>
            <a:p>
              <a:pPr marL="171450" indent="-171450">
                <a:buFont typeface="Courier New" panose="02070309020205020404" pitchFamily="49" charset="0"/>
                <a:buChar char="o"/>
              </a:pPr>
              <a:r>
                <a:rPr lang="en-US" sz="1100" dirty="0">
                  <a:latin typeface="Arial" panose="020B0604020202020204" pitchFamily="34" charset="0"/>
                  <a:cs typeface="Arial" panose="020B0604020202020204" pitchFamily="34" charset="0"/>
                </a:rPr>
                <a:t>P400 responses would be sensitive to both stimulus type and texture</a:t>
              </a:r>
            </a:p>
            <a:p>
              <a:pPr marL="171450" indent="-171450">
                <a:buFont typeface="Courier New" panose="02070309020205020404" pitchFamily="49" charset="0"/>
                <a:buChar char="o"/>
              </a:pPr>
              <a:endParaRPr lang="en-US" sz="1100" dirty="0"/>
            </a:p>
          </p:txBody>
        </p:sp>
      </p:grpSp>
      <p:grpSp>
        <p:nvGrpSpPr>
          <p:cNvPr id="29" name="Group 28">
            <a:extLst>
              <a:ext uri="{FF2B5EF4-FFF2-40B4-BE49-F238E27FC236}">
                <a16:creationId xmlns:a16="http://schemas.microsoft.com/office/drawing/2014/main" id="{349FF6F6-975A-4DEE-BADB-DC1C06ACCD0B}"/>
              </a:ext>
            </a:extLst>
          </p:cNvPr>
          <p:cNvGrpSpPr/>
          <p:nvPr/>
        </p:nvGrpSpPr>
        <p:grpSpPr>
          <a:xfrm>
            <a:off x="4483812" y="3420771"/>
            <a:ext cx="4434299" cy="3183120"/>
            <a:chOff x="4483812" y="3420771"/>
            <a:chExt cx="4434299" cy="3183120"/>
          </a:xfrm>
        </p:grpSpPr>
        <p:sp>
          <p:nvSpPr>
            <p:cNvPr id="12" name="Freeform: Shape 11">
              <a:extLst>
                <a:ext uri="{FF2B5EF4-FFF2-40B4-BE49-F238E27FC236}">
                  <a16:creationId xmlns:a16="http://schemas.microsoft.com/office/drawing/2014/main" id="{F06309D1-81C3-4C45-B846-ED90007F4D8F}"/>
                </a:ext>
              </a:extLst>
            </p:cNvPr>
            <p:cNvSpPr/>
            <p:nvPr/>
          </p:nvSpPr>
          <p:spPr>
            <a:xfrm>
              <a:off x="4483812" y="3420771"/>
              <a:ext cx="2394385" cy="2054939"/>
            </a:xfrm>
            <a:custGeom>
              <a:avLst/>
              <a:gdLst>
                <a:gd name="connsiteX0" fmla="*/ 0 w 1712976"/>
                <a:gd name="connsiteY0" fmla="*/ 738442 h 1476884"/>
                <a:gd name="connsiteX1" fmla="*/ 369221 w 1712976"/>
                <a:gd name="connsiteY1" fmla="*/ 0 h 1476884"/>
                <a:gd name="connsiteX2" fmla="*/ 1343755 w 1712976"/>
                <a:gd name="connsiteY2" fmla="*/ 0 h 1476884"/>
                <a:gd name="connsiteX3" fmla="*/ 1712976 w 1712976"/>
                <a:gd name="connsiteY3" fmla="*/ 738442 h 1476884"/>
                <a:gd name="connsiteX4" fmla="*/ 1343755 w 1712976"/>
                <a:gd name="connsiteY4" fmla="*/ 1476884 h 1476884"/>
                <a:gd name="connsiteX5" fmla="*/ 369221 w 1712976"/>
                <a:gd name="connsiteY5" fmla="*/ 1476884 h 1476884"/>
                <a:gd name="connsiteX6" fmla="*/ 0 w 1712976"/>
                <a:gd name="connsiteY6" fmla="*/ 738442 h 14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976" h="1476884">
                  <a:moveTo>
                    <a:pt x="0" y="738442"/>
                  </a:moveTo>
                  <a:lnTo>
                    <a:pt x="369221" y="0"/>
                  </a:lnTo>
                  <a:lnTo>
                    <a:pt x="1343755" y="0"/>
                  </a:lnTo>
                  <a:lnTo>
                    <a:pt x="1712976" y="738442"/>
                  </a:lnTo>
                  <a:lnTo>
                    <a:pt x="1343755" y="1476884"/>
                  </a:lnTo>
                  <a:lnTo>
                    <a:pt x="369221" y="1476884"/>
                  </a:lnTo>
                  <a:lnTo>
                    <a:pt x="0" y="738442"/>
                  </a:lnTo>
                  <a:close/>
                </a:path>
              </a:pathLst>
            </a:custGeom>
            <a:solidFill>
              <a:srgbClr val="78000A"/>
            </a:solidFill>
            <a:ln>
              <a:solidFill>
                <a:srgbClr val="78000A"/>
              </a:solidFill>
            </a:ln>
          </p:spPr>
          <p:style>
            <a:lnRef idx="2">
              <a:scrgbClr r="0" g="0" b="0"/>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265822" tIns="281255" rIns="265822" bIns="281255" numCol="1" spcCol="1270" anchor="ctr" anchorCtr="0">
              <a:noAutofit/>
            </a:bodyPr>
            <a:lstStyle/>
            <a:p>
              <a:pPr marL="0" lvl="0" indent="0" algn="ctr" defTabSz="182245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Explore the development of the ERP responses in the first and second half of the first year of life</a:t>
              </a:r>
            </a:p>
          </p:txBody>
        </p:sp>
        <p:sp>
          <p:nvSpPr>
            <p:cNvPr id="13" name="Hexagon 12">
              <a:extLst>
                <a:ext uri="{FF2B5EF4-FFF2-40B4-BE49-F238E27FC236}">
                  <a16:creationId xmlns:a16="http://schemas.microsoft.com/office/drawing/2014/main" id="{EFE1ECFA-DB06-4EEA-AE3F-864908B33C45}"/>
                </a:ext>
              </a:extLst>
            </p:cNvPr>
            <p:cNvSpPr/>
            <p:nvPr/>
          </p:nvSpPr>
          <p:spPr>
            <a:xfrm>
              <a:off x="6120685" y="5202080"/>
              <a:ext cx="280338" cy="240511"/>
            </a:xfrm>
            <a:prstGeom prst="hexagon">
              <a:avLst>
                <a:gd name="adj" fmla="val 25000"/>
                <a:gd name="vf" fmla="val 115470"/>
              </a:avLst>
            </a:prstGeom>
          </p:spPr>
          <p:style>
            <a:lnRef idx="2">
              <a:schemeClr val="accent3">
                <a:hueOff val="1084240"/>
                <a:satOff val="40000"/>
                <a:lumOff val="-5882"/>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Hexagon 13">
              <a:extLst>
                <a:ext uri="{FF2B5EF4-FFF2-40B4-BE49-F238E27FC236}">
                  <a16:creationId xmlns:a16="http://schemas.microsoft.com/office/drawing/2014/main" id="{E48B5445-D0A4-4C78-8A50-D11D809F41B5}"/>
                </a:ext>
              </a:extLst>
            </p:cNvPr>
            <p:cNvSpPr/>
            <p:nvPr/>
          </p:nvSpPr>
          <p:spPr>
            <a:xfrm>
              <a:off x="6523726" y="4548952"/>
              <a:ext cx="2394385" cy="2054939"/>
            </a:xfrm>
            <a:prstGeom prst="hexagon">
              <a:avLst>
                <a:gd name="adj" fmla="val 25000"/>
                <a:gd name="vf" fmla="val 115470"/>
              </a:avLst>
            </a:prstGeom>
            <a:ln>
              <a:solidFill>
                <a:srgbClr val="78000A"/>
              </a:solidFill>
            </a:ln>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1100" dirty="0">
                <a:latin typeface="Arial" panose="020B0604020202020204" pitchFamily="34" charset="0"/>
                <a:cs typeface="Arial" panose="020B0604020202020204" pitchFamily="34" charset="0"/>
              </a:endParaRPr>
            </a:p>
          </p:txBody>
        </p:sp>
        <p:sp>
          <p:nvSpPr>
            <p:cNvPr id="15" name="Hexagon 14">
              <a:extLst>
                <a:ext uri="{FF2B5EF4-FFF2-40B4-BE49-F238E27FC236}">
                  <a16:creationId xmlns:a16="http://schemas.microsoft.com/office/drawing/2014/main" id="{C02F0A1C-E193-4E6E-881A-ED8BE0F7ED60}"/>
                </a:ext>
              </a:extLst>
            </p:cNvPr>
            <p:cNvSpPr/>
            <p:nvPr/>
          </p:nvSpPr>
          <p:spPr>
            <a:xfrm>
              <a:off x="6585928" y="5456165"/>
              <a:ext cx="280338" cy="240511"/>
            </a:xfrm>
            <a:prstGeom prst="hexagon">
              <a:avLst>
                <a:gd name="adj" fmla="val 25000"/>
                <a:gd name="vf" fmla="val 115470"/>
              </a:avLst>
            </a:prstGeom>
            <a:solidFill>
              <a:srgbClr val="78000A"/>
            </a:solidFill>
            <a:ln>
              <a:solidFill>
                <a:srgbClr val="78000A"/>
              </a:solidFill>
            </a:ln>
          </p:spPr>
          <p:style>
            <a:lnRef idx="2">
              <a:schemeClr val="accent3">
                <a:hueOff val="1626359"/>
                <a:satOff val="60000"/>
                <a:lumOff val="-8824"/>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TextBox 24">
              <a:extLst>
                <a:ext uri="{FF2B5EF4-FFF2-40B4-BE49-F238E27FC236}">
                  <a16:creationId xmlns:a16="http://schemas.microsoft.com/office/drawing/2014/main" id="{5944FEDB-003B-4418-BCDE-61768115331A}"/>
                </a:ext>
              </a:extLst>
            </p:cNvPr>
            <p:cNvSpPr txBox="1"/>
            <p:nvPr/>
          </p:nvSpPr>
          <p:spPr>
            <a:xfrm>
              <a:off x="6842070" y="5044638"/>
              <a:ext cx="1872704" cy="1277273"/>
            </a:xfrm>
            <a:prstGeom prst="rect">
              <a:avLst/>
            </a:prstGeom>
            <a:noFill/>
          </p:spPr>
          <p:txBody>
            <a:bodyPr wrap="square" rtlCol="0">
              <a:spAutoFit/>
            </a:bodyPr>
            <a:lstStyle/>
            <a:p>
              <a:pPr marL="176213" indent="-174625">
                <a:buFont typeface="Courier New" panose="02070309020205020404" pitchFamily="49" charset="0"/>
                <a:buChar char="o"/>
              </a:pPr>
              <a:r>
                <a:rPr lang="en-US" sz="1100" dirty="0">
                  <a:latin typeface="Arial" panose="020B0604020202020204" pitchFamily="34" charset="0"/>
                  <a:cs typeface="Arial" panose="020B0604020202020204" pitchFamily="34" charset="0"/>
                </a:rPr>
                <a:t>Nonsignificant age difference in the early ERP response (i.e., P1)</a:t>
              </a:r>
            </a:p>
            <a:p>
              <a:pPr marL="176213" indent="-174625">
                <a:buFont typeface="Courier New" panose="02070309020205020404" pitchFamily="49" charset="0"/>
                <a:buChar char="o"/>
              </a:pPr>
              <a:r>
                <a:rPr lang="en-US" sz="1100" dirty="0">
                  <a:latin typeface="Arial" panose="020B0604020202020204" pitchFamily="34" charset="0"/>
                  <a:cs typeface="Arial" panose="020B0604020202020204" pitchFamily="34" charset="0"/>
                </a:rPr>
                <a:t>Adult-like N290 and P400 functional characteristics by 12 months of age</a:t>
              </a:r>
              <a:endParaRPr lang="en-US" sz="1100" dirty="0"/>
            </a:p>
          </p:txBody>
        </p:sp>
      </p:grpSp>
      <p:grpSp>
        <p:nvGrpSpPr>
          <p:cNvPr id="31" name="Group 30">
            <a:extLst>
              <a:ext uri="{FF2B5EF4-FFF2-40B4-BE49-F238E27FC236}">
                <a16:creationId xmlns:a16="http://schemas.microsoft.com/office/drawing/2014/main" id="{18EBEF1C-3EC2-4CFA-B8B5-D4856AFF2A59}"/>
              </a:ext>
            </a:extLst>
          </p:cNvPr>
          <p:cNvGrpSpPr/>
          <p:nvPr/>
        </p:nvGrpSpPr>
        <p:grpSpPr>
          <a:xfrm>
            <a:off x="392054" y="3429000"/>
            <a:ext cx="4446230" cy="3174891"/>
            <a:chOff x="392054" y="3429000"/>
            <a:chExt cx="4446230" cy="3174891"/>
          </a:xfrm>
        </p:grpSpPr>
        <p:sp>
          <p:nvSpPr>
            <p:cNvPr id="8" name="Freeform: Shape 7">
              <a:extLst>
                <a:ext uri="{FF2B5EF4-FFF2-40B4-BE49-F238E27FC236}">
                  <a16:creationId xmlns:a16="http://schemas.microsoft.com/office/drawing/2014/main" id="{3F84CFE6-DC10-4457-8BB8-03D59C3B2B28}"/>
                </a:ext>
              </a:extLst>
            </p:cNvPr>
            <p:cNvSpPr/>
            <p:nvPr/>
          </p:nvSpPr>
          <p:spPr>
            <a:xfrm>
              <a:off x="2443899" y="4548952"/>
              <a:ext cx="2394385" cy="2054939"/>
            </a:xfrm>
            <a:custGeom>
              <a:avLst/>
              <a:gdLst>
                <a:gd name="connsiteX0" fmla="*/ 0 w 1712976"/>
                <a:gd name="connsiteY0" fmla="*/ 738442 h 1476884"/>
                <a:gd name="connsiteX1" fmla="*/ 369221 w 1712976"/>
                <a:gd name="connsiteY1" fmla="*/ 0 h 1476884"/>
                <a:gd name="connsiteX2" fmla="*/ 1343755 w 1712976"/>
                <a:gd name="connsiteY2" fmla="*/ 0 h 1476884"/>
                <a:gd name="connsiteX3" fmla="*/ 1712976 w 1712976"/>
                <a:gd name="connsiteY3" fmla="*/ 738442 h 1476884"/>
                <a:gd name="connsiteX4" fmla="*/ 1343755 w 1712976"/>
                <a:gd name="connsiteY4" fmla="*/ 1476884 h 1476884"/>
                <a:gd name="connsiteX5" fmla="*/ 369221 w 1712976"/>
                <a:gd name="connsiteY5" fmla="*/ 1476884 h 1476884"/>
                <a:gd name="connsiteX6" fmla="*/ 0 w 1712976"/>
                <a:gd name="connsiteY6" fmla="*/ 738442 h 14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976" h="1476884">
                  <a:moveTo>
                    <a:pt x="0" y="738442"/>
                  </a:moveTo>
                  <a:lnTo>
                    <a:pt x="369221" y="0"/>
                  </a:lnTo>
                  <a:lnTo>
                    <a:pt x="1343755" y="0"/>
                  </a:lnTo>
                  <a:lnTo>
                    <a:pt x="1712976" y="738442"/>
                  </a:lnTo>
                  <a:lnTo>
                    <a:pt x="1343755" y="1476884"/>
                  </a:lnTo>
                  <a:lnTo>
                    <a:pt x="369221" y="1476884"/>
                  </a:lnTo>
                  <a:lnTo>
                    <a:pt x="0" y="738442"/>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65822" tIns="281255" rIns="265822" bIns="281255" numCol="1" spcCol="1270" anchor="ctr" anchorCtr="0">
              <a:noAutofit/>
            </a:bodyPr>
            <a:lstStyle/>
            <a:p>
              <a:pPr marL="0" lvl="0" indent="0" algn="ctr" defTabSz="1822450">
                <a:lnSpc>
                  <a:spcPct val="90000"/>
                </a:lnSpc>
                <a:spcBef>
                  <a:spcPct val="0"/>
                </a:spcBef>
                <a:spcAft>
                  <a:spcPct val="35000"/>
                </a:spcAft>
                <a:buNone/>
              </a:pPr>
              <a:r>
                <a:rPr lang="en-US" sz="1400" dirty="0">
                  <a:latin typeface="Arial" panose="020B0604020202020204" pitchFamily="34" charset="0"/>
                  <a:cs typeface="Arial" panose="020B0604020202020204" pitchFamily="34" charset="0"/>
                </a:rPr>
                <a:t>Identify the neural generators of each component using age appropriate head models for source analysis</a:t>
              </a:r>
              <a:endParaRPr lang="en-US" sz="1400" kern="1200" dirty="0">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2C6F01FA-1351-4264-B9E2-C5A6DEB4AC27}"/>
                </a:ext>
              </a:extLst>
            </p:cNvPr>
            <p:cNvSpPr/>
            <p:nvPr/>
          </p:nvSpPr>
          <p:spPr>
            <a:xfrm>
              <a:off x="2506101" y="5456165"/>
              <a:ext cx="280338" cy="240511"/>
            </a:xfrm>
            <a:prstGeom prst="hexagon">
              <a:avLst>
                <a:gd name="adj" fmla="val 25000"/>
                <a:gd name="vf" fmla="val 115470"/>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30" name="Group 29">
              <a:extLst>
                <a:ext uri="{FF2B5EF4-FFF2-40B4-BE49-F238E27FC236}">
                  <a16:creationId xmlns:a16="http://schemas.microsoft.com/office/drawing/2014/main" id="{E7322927-8FAD-4F5E-8632-3999C554CAFD}"/>
                </a:ext>
              </a:extLst>
            </p:cNvPr>
            <p:cNvGrpSpPr/>
            <p:nvPr/>
          </p:nvGrpSpPr>
          <p:grpSpPr>
            <a:xfrm>
              <a:off x="392054" y="3429000"/>
              <a:ext cx="2394385" cy="2054939"/>
              <a:chOff x="397169" y="3445202"/>
              <a:chExt cx="2394385" cy="2054939"/>
            </a:xfrm>
          </p:grpSpPr>
          <p:sp>
            <p:nvSpPr>
              <p:cNvPr id="10" name="Hexagon 9">
                <a:extLst>
                  <a:ext uri="{FF2B5EF4-FFF2-40B4-BE49-F238E27FC236}">
                    <a16:creationId xmlns:a16="http://schemas.microsoft.com/office/drawing/2014/main" id="{47663AB5-47B1-451B-8B5F-02ADA9F1A209}"/>
                  </a:ext>
                </a:extLst>
              </p:cNvPr>
              <p:cNvSpPr/>
              <p:nvPr/>
            </p:nvSpPr>
            <p:spPr>
              <a:xfrm>
                <a:off x="397169" y="3445202"/>
                <a:ext cx="2394385" cy="2054939"/>
              </a:xfrm>
              <a:prstGeom prst="hexagon">
                <a:avLst>
                  <a:gd name="adj" fmla="val 25000"/>
                  <a:gd name="vf" fmla="val 115470"/>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Hexagon 10">
                <a:extLst>
                  <a:ext uri="{FF2B5EF4-FFF2-40B4-BE49-F238E27FC236}">
                    <a16:creationId xmlns:a16="http://schemas.microsoft.com/office/drawing/2014/main" id="{C253C533-5786-4B76-AD98-A56EDA6CADAE}"/>
                  </a:ext>
                </a:extLst>
              </p:cNvPr>
              <p:cNvSpPr/>
              <p:nvPr/>
            </p:nvSpPr>
            <p:spPr>
              <a:xfrm>
                <a:off x="2027224" y="5228683"/>
                <a:ext cx="280338" cy="240511"/>
              </a:xfrm>
              <a:prstGeom prst="hexagon">
                <a:avLst>
                  <a:gd name="adj" fmla="val 25000"/>
                  <a:gd name="vf" fmla="val 115470"/>
                </a:avLst>
              </a:prstGeom>
              <a:solidFill>
                <a:schemeClr val="accent3"/>
              </a:solidFill>
              <a:ln>
                <a:solidFill>
                  <a:schemeClr val="bg1">
                    <a:lumMod val="75000"/>
                  </a:schemeClr>
                </a:solidFill>
              </a:ln>
            </p:spPr>
            <p:style>
              <a:lnRef idx="2">
                <a:schemeClr val="accent3">
                  <a:hueOff val="542120"/>
                  <a:satOff val="20000"/>
                  <a:lumOff val="-2941"/>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32" name="TextBox 31">
              <a:extLst>
                <a:ext uri="{FF2B5EF4-FFF2-40B4-BE49-F238E27FC236}">
                  <a16:creationId xmlns:a16="http://schemas.microsoft.com/office/drawing/2014/main" id="{38A74A31-972D-4D1D-B805-812706218827}"/>
                </a:ext>
              </a:extLst>
            </p:cNvPr>
            <p:cNvSpPr txBox="1"/>
            <p:nvPr/>
          </p:nvSpPr>
          <p:spPr>
            <a:xfrm>
              <a:off x="761071" y="3567083"/>
              <a:ext cx="1872704" cy="2031325"/>
            </a:xfrm>
            <a:prstGeom prst="rect">
              <a:avLst/>
            </a:prstGeom>
            <a:noFill/>
          </p:spPr>
          <p:txBody>
            <a:bodyPr wrap="square" rtlCol="0">
              <a:spAutoFit/>
            </a:bodyPr>
            <a:lstStyle/>
            <a:p>
              <a:pPr marL="176213" indent="-174625">
                <a:buFont typeface="Courier New" panose="02070309020205020404" pitchFamily="49" charset="0"/>
                <a:buChar char="o"/>
              </a:pPr>
              <a:r>
                <a:rPr lang="en-US" sz="1050" dirty="0">
                  <a:latin typeface="Arial" panose="020B0604020202020204" pitchFamily="34" charset="0"/>
                  <a:cs typeface="Arial" panose="020B0604020202020204" pitchFamily="34" charset="0"/>
                </a:rPr>
                <a:t>Medial occipital areas (i.e., Lingual Gyrus) would generate the P1 activity</a:t>
              </a:r>
            </a:p>
            <a:p>
              <a:pPr marL="176213" indent="-174625">
                <a:buFont typeface="Courier New" panose="02070309020205020404" pitchFamily="49" charset="0"/>
                <a:buChar char="o"/>
              </a:pPr>
              <a:r>
                <a:rPr lang="en-US" sz="1050" dirty="0">
                  <a:latin typeface="Arial" panose="020B0604020202020204" pitchFamily="34" charset="0"/>
                  <a:cs typeface="Arial" panose="020B0604020202020204" pitchFamily="34" charset="0"/>
                </a:rPr>
                <a:t>Source localization of the N290 activity would be in the Fusiform Gyrus</a:t>
              </a:r>
            </a:p>
            <a:p>
              <a:pPr marL="176213" indent="-174625">
                <a:buFont typeface="Courier New" panose="02070309020205020404" pitchFamily="49" charset="0"/>
                <a:buChar char="o"/>
              </a:pPr>
              <a:r>
                <a:rPr lang="en-US" sz="1050" dirty="0">
                  <a:latin typeface="Arial" panose="020B0604020202020204" pitchFamily="34" charset="0"/>
                  <a:cs typeface="Arial" panose="020B0604020202020204" pitchFamily="34" charset="0"/>
                </a:rPr>
                <a:t>Modulations of the P400 would occur in the Posterior Cingulate cortex</a:t>
              </a:r>
            </a:p>
            <a:p>
              <a:pPr marL="176213" indent="-174625">
                <a:buFont typeface="Courier New" panose="02070309020205020404" pitchFamily="49" charset="0"/>
                <a:buChar char="o"/>
              </a:pPr>
              <a:endParaRPr lang="en-US" sz="1050" dirty="0"/>
            </a:p>
          </p:txBody>
        </p:sp>
      </p:grpSp>
    </p:spTree>
    <p:extLst>
      <p:ext uri="{BB962C8B-B14F-4D97-AF65-F5344CB8AC3E}">
        <p14:creationId xmlns:p14="http://schemas.microsoft.com/office/powerpoint/2010/main" val="28638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3F6B31C5-622E-407C-828C-F3AB0DF0C4C9}"/>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819A567-A5AF-4CC4-84BF-8946E11DEC7C}"/>
              </a:ext>
            </a:extLst>
          </p:cNvPr>
          <p:cNvGrpSpPr/>
          <p:nvPr/>
        </p:nvGrpSpPr>
        <p:grpSpPr>
          <a:xfrm>
            <a:off x="3176119" y="2800787"/>
            <a:ext cx="4033454" cy="813079"/>
            <a:chOff x="2557283" y="3022460"/>
            <a:chExt cx="4033454" cy="813079"/>
          </a:xfrm>
        </p:grpSpPr>
        <p:sp>
          <p:nvSpPr>
            <p:cNvPr id="44" name="Freeform: Shape 43">
              <a:extLst>
                <a:ext uri="{FF2B5EF4-FFF2-40B4-BE49-F238E27FC236}">
                  <a16:creationId xmlns:a16="http://schemas.microsoft.com/office/drawing/2014/main" id="{1D6EA1B0-21AE-4E59-A57A-5376BA487712}"/>
                </a:ext>
              </a:extLst>
            </p:cNvPr>
            <p:cNvSpPr/>
            <p:nvPr/>
          </p:nvSpPr>
          <p:spPr>
            <a:xfrm>
              <a:off x="3443042" y="3022460"/>
              <a:ext cx="3147695" cy="813079"/>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Method</a:t>
              </a:r>
            </a:p>
          </p:txBody>
        </p:sp>
        <p:grpSp>
          <p:nvGrpSpPr>
            <p:cNvPr id="5" name="Group 4">
              <a:extLst>
                <a:ext uri="{FF2B5EF4-FFF2-40B4-BE49-F238E27FC236}">
                  <a16:creationId xmlns:a16="http://schemas.microsoft.com/office/drawing/2014/main" id="{07B7C9FF-C457-4204-A0A0-0FDA3771D0A1}"/>
                </a:ext>
              </a:extLst>
            </p:cNvPr>
            <p:cNvGrpSpPr/>
            <p:nvPr/>
          </p:nvGrpSpPr>
          <p:grpSpPr>
            <a:xfrm>
              <a:off x="2557283" y="3099165"/>
              <a:ext cx="736374" cy="736374"/>
              <a:chOff x="5903199" y="2646019"/>
              <a:chExt cx="273177" cy="273177"/>
            </a:xfrm>
          </p:grpSpPr>
          <p:sp>
            <p:nvSpPr>
              <p:cNvPr id="12" name="Oval 11">
                <a:extLst>
                  <a:ext uri="{FF2B5EF4-FFF2-40B4-BE49-F238E27FC236}">
                    <a16:creationId xmlns:a16="http://schemas.microsoft.com/office/drawing/2014/main" id="{A0AECB56-87DE-4DAF-B163-D8F4623BFF9E}"/>
                  </a:ext>
                </a:extLst>
              </p:cNvPr>
              <p:cNvSpPr/>
              <p:nvPr/>
            </p:nvSpPr>
            <p:spPr>
              <a:xfrm>
                <a:off x="5903199" y="2646019"/>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13" name="Chord 12">
                <a:extLst>
                  <a:ext uri="{FF2B5EF4-FFF2-40B4-BE49-F238E27FC236}">
                    <a16:creationId xmlns:a16="http://schemas.microsoft.com/office/drawing/2014/main" id="{FD65AC26-1081-4845-92E3-5FB76279AC72}"/>
                  </a:ext>
                </a:extLst>
              </p:cNvPr>
              <p:cNvSpPr/>
              <p:nvPr/>
            </p:nvSpPr>
            <p:spPr>
              <a:xfrm>
                <a:off x="5930517" y="2673336"/>
                <a:ext cx="218541" cy="218541"/>
              </a:xfrm>
              <a:prstGeom prst="chord">
                <a:avLst>
                  <a:gd name="adj1" fmla="val 1168272"/>
                  <a:gd name="adj2" fmla="val 9631728"/>
                </a:avLst>
              </a:prstGeom>
              <a:gradFill rotWithShape="0">
                <a:gsLst>
                  <a:gs pos="0">
                    <a:srgbClr val="FFAFBE"/>
                  </a:gs>
                  <a:gs pos="50000">
                    <a:srgbClr val="FFAFBE"/>
                  </a:gs>
                  <a:gs pos="100000">
                    <a:srgbClr val="FFAFBE"/>
                  </a:gs>
                </a:gsLst>
              </a:gradFill>
            </p:spPr>
            <p:style>
              <a:lnRef idx="1">
                <a:schemeClr val="accent3">
                  <a:hueOff val="542120"/>
                  <a:satOff val="20000"/>
                  <a:lumOff val="-2941"/>
                  <a:alphaOff val="0"/>
                </a:schemeClr>
              </a:lnRef>
              <a:fillRef idx="3">
                <a:scrgbClr r="0" g="0" b="0"/>
              </a:fillRef>
              <a:effectRef idx="2">
                <a:schemeClr val="accent3">
                  <a:hueOff val="542120"/>
                  <a:satOff val="20000"/>
                  <a:lumOff val="-2941"/>
                  <a:alphaOff val="0"/>
                </a:schemeClr>
              </a:effectRef>
              <a:fontRef idx="minor">
                <a:schemeClr val="lt1"/>
              </a:fontRef>
            </p:style>
          </p:sp>
        </p:grpSp>
      </p:grpSp>
      <p:sp>
        <p:nvSpPr>
          <p:cNvPr id="17" name="Rectangle 16">
            <a:extLst>
              <a:ext uri="{FF2B5EF4-FFF2-40B4-BE49-F238E27FC236}">
                <a16:creationId xmlns:a16="http://schemas.microsoft.com/office/drawing/2014/main" id="{C08946B8-998D-4DFD-B61A-4CD8267DCC21}"/>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rPr>
              <a:t>Sample</a:t>
            </a:r>
          </a:p>
        </p:txBody>
      </p:sp>
      <p:grpSp>
        <p:nvGrpSpPr>
          <p:cNvPr id="15" name="Group 14">
            <a:extLst>
              <a:ext uri="{FF2B5EF4-FFF2-40B4-BE49-F238E27FC236}">
                <a16:creationId xmlns:a16="http://schemas.microsoft.com/office/drawing/2014/main" id="{CD65756A-E938-4BE5-9A68-98881655EA37}"/>
              </a:ext>
            </a:extLst>
          </p:cNvPr>
          <p:cNvGrpSpPr/>
          <p:nvPr/>
        </p:nvGrpSpPr>
        <p:grpSpPr>
          <a:xfrm>
            <a:off x="1773378" y="2276987"/>
            <a:ext cx="5962664" cy="3380998"/>
            <a:chOff x="1246909" y="2276987"/>
            <a:chExt cx="5962664" cy="3380998"/>
          </a:xfrm>
        </p:grpSpPr>
        <p:sp>
          <p:nvSpPr>
            <p:cNvPr id="8" name="Rectangle: Rounded Corners 7">
              <a:extLst>
                <a:ext uri="{FF2B5EF4-FFF2-40B4-BE49-F238E27FC236}">
                  <a16:creationId xmlns:a16="http://schemas.microsoft.com/office/drawing/2014/main" id="{D331B5E9-9561-45ED-BFB6-ECE617C3263C}"/>
                </a:ext>
              </a:extLst>
            </p:cNvPr>
            <p:cNvSpPr/>
            <p:nvPr/>
          </p:nvSpPr>
          <p:spPr>
            <a:xfrm>
              <a:off x="1246909" y="2276987"/>
              <a:ext cx="1779825" cy="151476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D198780-5A26-4A6C-844F-D01257BD075C}"/>
                </a:ext>
              </a:extLst>
            </p:cNvPr>
            <p:cNvGrpSpPr/>
            <p:nvPr/>
          </p:nvGrpSpPr>
          <p:grpSpPr>
            <a:xfrm>
              <a:off x="1428074" y="2432984"/>
              <a:ext cx="1397135" cy="348501"/>
              <a:chOff x="1428074" y="2432984"/>
              <a:chExt cx="1397135" cy="348501"/>
            </a:xfrm>
          </p:grpSpPr>
          <p:pic>
            <p:nvPicPr>
              <p:cNvPr id="21" name="Graphic 20" descr="Baby crawling">
                <a:extLst>
                  <a:ext uri="{FF2B5EF4-FFF2-40B4-BE49-F238E27FC236}">
                    <a16:creationId xmlns:a16="http://schemas.microsoft.com/office/drawing/2014/main" id="{547F59E2-ADCB-4BCF-A127-DCD204CBB9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8074" y="2432984"/>
                <a:ext cx="341632" cy="341632"/>
              </a:xfrm>
              <a:prstGeom prst="rect">
                <a:avLst/>
              </a:prstGeom>
            </p:spPr>
          </p:pic>
          <p:pic>
            <p:nvPicPr>
              <p:cNvPr id="22" name="Graphic 21" descr="Baby crawling">
                <a:extLst>
                  <a:ext uri="{FF2B5EF4-FFF2-40B4-BE49-F238E27FC236}">
                    <a16:creationId xmlns:a16="http://schemas.microsoft.com/office/drawing/2014/main" id="{CEABC40A-BFC8-408E-B036-D578AED952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4830" y="2439853"/>
                <a:ext cx="341632" cy="341632"/>
              </a:xfrm>
              <a:prstGeom prst="rect">
                <a:avLst/>
              </a:prstGeom>
            </p:spPr>
          </p:pic>
          <p:pic>
            <p:nvPicPr>
              <p:cNvPr id="23" name="Graphic 22" descr="Baby crawling">
                <a:extLst>
                  <a:ext uri="{FF2B5EF4-FFF2-40B4-BE49-F238E27FC236}">
                    <a16:creationId xmlns:a16="http://schemas.microsoft.com/office/drawing/2014/main" id="{0E63CE0B-B194-4686-8CF9-F0F9D55927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83577" y="2432984"/>
                <a:ext cx="341632" cy="341632"/>
              </a:xfrm>
              <a:prstGeom prst="rect">
                <a:avLst/>
              </a:prstGeom>
            </p:spPr>
          </p:pic>
          <p:pic>
            <p:nvPicPr>
              <p:cNvPr id="24" name="Graphic 23" descr="Baby crawling">
                <a:extLst>
                  <a:ext uri="{FF2B5EF4-FFF2-40B4-BE49-F238E27FC236}">
                    <a16:creationId xmlns:a16="http://schemas.microsoft.com/office/drawing/2014/main" id="{F87D1884-D1FD-4F7E-B34A-04103313F8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36821" y="2435600"/>
                <a:ext cx="341632" cy="341632"/>
              </a:xfrm>
              <a:prstGeom prst="rect">
                <a:avLst/>
              </a:prstGeom>
            </p:spPr>
          </p:pic>
        </p:grpSp>
        <p:grpSp>
          <p:nvGrpSpPr>
            <p:cNvPr id="29" name="Group 28">
              <a:extLst>
                <a:ext uri="{FF2B5EF4-FFF2-40B4-BE49-F238E27FC236}">
                  <a16:creationId xmlns:a16="http://schemas.microsoft.com/office/drawing/2014/main" id="{2C3A0C31-8335-4157-9112-D56EF65C9654}"/>
                </a:ext>
              </a:extLst>
            </p:cNvPr>
            <p:cNvGrpSpPr/>
            <p:nvPr/>
          </p:nvGrpSpPr>
          <p:grpSpPr>
            <a:xfrm>
              <a:off x="1428074" y="2703241"/>
              <a:ext cx="1397135" cy="348501"/>
              <a:chOff x="1428074" y="2432984"/>
              <a:chExt cx="1397135" cy="348501"/>
            </a:xfrm>
          </p:grpSpPr>
          <p:pic>
            <p:nvPicPr>
              <p:cNvPr id="30" name="Graphic 29" descr="Baby crawling">
                <a:extLst>
                  <a:ext uri="{FF2B5EF4-FFF2-40B4-BE49-F238E27FC236}">
                    <a16:creationId xmlns:a16="http://schemas.microsoft.com/office/drawing/2014/main" id="{FEC174EE-D7AA-4F4C-9F07-610D2E00E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8074" y="2432984"/>
                <a:ext cx="341632" cy="341632"/>
              </a:xfrm>
              <a:prstGeom prst="rect">
                <a:avLst/>
              </a:prstGeom>
            </p:spPr>
          </p:pic>
          <p:pic>
            <p:nvPicPr>
              <p:cNvPr id="31" name="Graphic 30" descr="Baby crawling">
                <a:extLst>
                  <a:ext uri="{FF2B5EF4-FFF2-40B4-BE49-F238E27FC236}">
                    <a16:creationId xmlns:a16="http://schemas.microsoft.com/office/drawing/2014/main" id="{3BF3DE9A-99D7-43FB-9D5F-F89E2B6567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4830" y="2439853"/>
                <a:ext cx="341632" cy="341632"/>
              </a:xfrm>
              <a:prstGeom prst="rect">
                <a:avLst/>
              </a:prstGeom>
            </p:spPr>
          </p:pic>
          <p:pic>
            <p:nvPicPr>
              <p:cNvPr id="32" name="Graphic 31" descr="Baby crawling">
                <a:extLst>
                  <a:ext uri="{FF2B5EF4-FFF2-40B4-BE49-F238E27FC236}">
                    <a16:creationId xmlns:a16="http://schemas.microsoft.com/office/drawing/2014/main" id="{8EAEB140-2935-44A2-85DF-F514C4F7B4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83577" y="2432984"/>
                <a:ext cx="341632" cy="341632"/>
              </a:xfrm>
              <a:prstGeom prst="rect">
                <a:avLst/>
              </a:prstGeom>
            </p:spPr>
          </p:pic>
          <p:pic>
            <p:nvPicPr>
              <p:cNvPr id="34" name="Graphic 33" descr="Baby crawling">
                <a:extLst>
                  <a:ext uri="{FF2B5EF4-FFF2-40B4-BE49-F238E27FC236}">
                    <a16:creationId xmlns:a16="http://schemas.microsoft.com/office/drawing/2014/main" id="{36B61601-8171-4424-BA58-DA95257D66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36821" y="2435600"/>
                <a:ext cx="341632" cy="341632"/>
              </a:xfrm>
              <a:prstGeom prst="rect">
                <a:avLst/>
              </a:prstGeom>
            </p:spPr>
          </p:pic>
        </p:grpSp>
        <p:grpSp>
          <p:nvGrpSpPr>
            <p:cNvPr id="35" name="Group 34">
              <a:extLst>
                <a:ext uri="{FF2B5EF4-FFF2-40B4-BE49-F238E27FC236}">
                  <a16:creationId xmlns:a16="http://schemas.microsoft.com/office/drawing/2014/main" id="{B865083D-EE31-4256-A88D-147989F7BB45}"/>
                </a:ext>
              </a:extLst>
            </p:cNvPr>
            <p:cNvGrpSpPr/>
            <p:nvPr/>
          </p:nvGrpSpPr>
          <p:grpSpPr>
            <a:xfrm>
              <a:off x="1428074" y="2981268"/>
              <a:ext cx="1397135" cy="348501"/>
              <a:chOff x="1428074" y="2432984"/>
              <a:chExt cx="1397135" cy="348501"/>
            </a:xfrm>
          </p:grpSpPr>
          <p:pic>
            <p:nvPicPr>
              <p:cNvPr id="36" name="Graphic 35" descr="Baby crawling">
                <a:extLst>
                  <a:ext uri="{FF2B5EF4-FFF2-40B4-BE49-F238E27FC236}">
                    <a16:creationId xmlns:a16="http://schemas.microsoft.com/office/drawing/2014/main" id="{0F2DC59C-DE8F-4C5D-A6E0-D5F12D20FD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8074" y="2432984"/>
                <a:ext cx="341632" cy="341632"/>
              </a:xfrm>
              <a:prstGeom prst="rect">
                <a:avLst/>
              </a:prstGeom>
            </p:spPr>
          </p:pic>
          <p:pic>
            <p:nvPicPr>
              <p:cNvPr id="37" name="Graphic 36" descr="Baby crawling">
                <a:extLst>
                  <a:ext uri="{FF2B5EF4-FFF2-40B4-BE49-F238E27FC236}">
                    <a16:creationId xmlns:a16="http://schemas.microsoft.com/office/drawing/2014/main" id="{3C497D19-9822-4BA1-BC7A-A464E72F3C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4830" y="2439853"/>
                <a:ext cx="341632" cy="341632"/>
              </a:xfrm>
              <a:prstGeom prst="rect">
                <a:avLst/>
              </a:prstGeom>
            </p:spPr>
          </p:pic>
          <p:pic>
            <p:nvPicPr>
              <p:cNvPr id="38" name="Graphic 37" descr="Baby crawling">
                <a:extLst>
                  <a:ext uri="{FF2B5EF4-FFF2-40B4-BE49-F238E27FC236}">
                    <a16:creationId xmlns:a16="http://schemas.microsoft.com/office/drawing/2014/main" id="{0E89B90D-198B-41F6-9480-5BAC073229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83577" y="2432984"/>
                <a:ext cx="341632" cy="341632"/>
              </a:xfrm>
              <a:prstGeom prst="rect">
                <a:avLst/>
              </a:prstGeom>
            </p:spPr>
          </p:pic>
          <p:pic>
            <p:nvPicPr>
              <p:cNvPr id="39" name="Graphic 38" descr="Baby crawling">
                <a:extLst>
                  <a:ext uri="{FF2B5EF4-FFF2-40B4-BE49-F238E27FC236}">
                    <a16:creationId xmlns:a16="http://schemas.microsoft.com/office/drawing/2014/main" id="{5C01D259-B3EA-41DB-AE21-A711E28F54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36821" y="2435600"/>
                <a:ext cx="341632" cy="341632"/>
              </a:xfrm>
              <a:prstGeom prst="rect">
                <a:avLst/>
              </a:prstGeom>
            </p:spPr>
          </p:pic>
        </p:grpSp>
        <p:grpSp>
          <p:nvGrpSpPr>
            <p:cNvPr id="43" name="Group 42">
              <a:extLst>
                <a:ext uri="{FF2B5EF4-FFF2-40B4-BE49-F238E27FC236}">
                  <a16:creationId xmlns:a16="http://schemas.microsoft.com/office/drawing/2014/main" id="{23462F90-D958-41FE-B810-6DC9B0AA26F9}"/>
                </a:ext>
              </a:extLst>
            </p:cNvPr>
            <p:cNvGrpSpPr/>
            <p:nvPr/>
          </p:nvGrpSpPr>
          <p:grpSpPr>
            <a:xfrm>
              <a:off x="1417894" y="3266164"/>
              <a:ext cx="688388" cy="348501"/>
              <a:chOff x="1428074" y="2432984"/>
              <a:chExt cx="688388" cy="348501"/>
            </a:xfrm>
          </p:grpSpPr>
          <p:pic>
            <p:nvPicPr>
              <p:cNvPr id="45" name="Graphic 44" descr="Baby crawling">
                <a:extLst>
                  <a:ext uri="{FF2B5EF4-FFF2-40B4-BE49-F238E27FC236}">
                    <a16:creationId xmlns:a16="http://schemas.microsoft.com/office/drawing/2014/main" id="{55CE7B8F-9675-492B-8CF1-C42E0115B3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8074" y="2432984"/>
                <a:ext cx="341632" cy="341632"/>
              </a:xfrm>
              <a:prstGeom prst="rect">
                <a:avLst/>
              </a:prstGeom>
            </p:spPr>
          </p:pic>
          <p:pic>
            <p:nvPicPr>
              <p:cNvPr id="46" name="Graphic 45" descr="Baby crawling">
                <a:extLst>
                  <a:ext uri="{FF2B5EF4-FFF2-40B4-BE49-F238E27FC236}">
                    <a16:creationId xmlns:a16="http://schemas.microsoft.com/office/drawing/2014/main" id="{B3BB3C55-1F98-4587-85B3-E5E341181D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4830" y="2439853"/>
                <a:ext cx="341632" cy="341632"/>
              </a:xfrm>
              <a:prstGeom prst="rect">
                <a:avLst/>
              </a:prstGeom>
            </p:spPr>
          </p:pic>
        </p:grpSp>
        <p:sp>
          <p:nvSpPr>
            <p:cNvPr id="50" name="Rectangle: Rounded Corners 49">
              <a:extLst>
                <a:ext uri="{FF2B5EF4-FFF2-40B4-BE49-F238E27FC236}">
                  <a16:creationId xmlns:a16="http://schemas.microsoft.com/office/drawing/2014/main" id="{FF3C580A-7159-4482-B10B-5171DD698464}"/>
                </a:ext>
              </a:extLst>
            </p:cNvPr>
            <p:cNvSpPr/>
            <p:nvPr/>
          </p:nvSpPr>
          <p:spPr>
            <a:xfrm>
              <a:off x="1246909" y="4143221"/>
              <a:ext cx="1779825" cy="151476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9794B431-683B-43BD-89AE-CC898CBFDBF0}"/>
                </a:ext>
              </a:extLst>
            </p:cNvPr>
            <p:cNvGrpSpPr/>
            <p:nvPr/>
          </p:nvGrpSpPr>
          <p:grpSpPr>
            <a:xfrm>
              <a:off x="1438253" y="4283299"/>
              <a:ext cx="1397135" cy="348501"/>
              <a:chOff x="1428074" y="2432984"/>
              <a:chExt cx="1397135" cy="348501"/>
            </a:xfrm>
          </p:grpSpPr>
          <p:pic>
            <p:nvPicPr>
              <p:cNvPr id="52" name="Graphic 51" descr="Baby crawling">
                <a:extLst>
                  <a:ext uri="{FF2B5EF4-FFF2-40B4-BE49-F238E27FC236}">
                    <a16:creationId xmlns:a16="http://schemas.microsoft.com/office/drawing/2014/main" id="{180D112A-5D05-4859-9A82-1720588AA4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8074" y="2432984"/>
                <a:ext cx="341632" cy="341632"/>
              </a:xfrm>
              <a:prstGeom prst="rect">
                <a:avLst/>
              </a:prstGeom>
            </p:spPr>
          </p:pic>
          <p:pic>
            <p:nvPicPr>
              <p:cNvPr id="53" name="Graphic 52" descr="Baby crawling">
                <a:extLst>
                  <a:ext uri="{FF2B5EF4-FFF2-40B4-BE49-F238E27FC236}">
                    <a16:creationId xmlns:a16="http://schemas.microsoft.com/office/drawing/2014/main" id="{03CC6D74-D007-4033-8BED-8128DC7C70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4830" y="2439853"/>
                <a:ext cx="341632" cy="341632"/>
              </a:xfrm>
              <a:prstGeom prst="rect">
                <a:avLst/>
              </a:prstGeom>
            </p:spPr>
          </p:pic>
          <p:pic>
            <p:nvPicPr>
              <p:cNvPr id="54" name="Graphic 53" descr="Baby crawling">
                <a:extLst>
                  <a:ext uri="{FF2B5EF4-FFF2-40B4-BE49-F238E27FC236}">
                    <a16:creationId xmlns:a16="http://schemas.microsoft.com/office/drawing/2014/main" id="{25F0B43F-2825-4A89-995C-7F63834B36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83577" y="2432984"/>
                <a:ext cx="341632" cy="341632"/>
              </a:xfrm>
              <a:prstGeom prst="rect">
                <a:avLst/>
              </a:prstGeom>
            </p:spPr>
          </p:pic>
          <p:pic>
            <p:nvPicPr>
              <p:cNvPr id="55" name="Graphic 54" descr="Baby crawling">
                <a:extLst>
                  <a:ext uri="{FF2B5EF4-FFF2-40B4-BE49-F238E27FC236}">
                    <a16:creationId xmlns:a16="http://schemas.microsoft.com/office/drawing/2014/main" id="{BC09B9F4-65B5-4F07-810C-59B3BB250A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36821" y="2435600"/>
                <a:ext cx="341632" cy="341632"/>
              </a:xfrm>
              <a:prstGeom prst="rect">
                <a:avLst/>
              </a:prstGeom>
            </p:spPr>
          </p:pic>
        </p:grpSp>
        <p:grpSp>
          <p:nvGrpSpPr>
            <p:cNvPr id="56" name="Group 55">
              <a:extLst>
                <a:ext uri="{FF2B5EF4-FFF2-40B4-BE49-F238E27FC236}">
                  <a16:creationId xmlns:a16="http://schemas.microsoft.com/office/drawing/2014/main" id="{27B8466B-491F-4E9E-9635-2C0012553A55}"/>
                </a:ext>
              </a:extLst>
            </p:cNvPr>
            <p:cNvGrpSpPr/>
            <p:nvPr/>
          </p:nvGrpSpPr>
          <p:grpSpPr>
            <a:xfrm>
              <a:off x="1438253" y="4553556"/>
              <a:ext cx="1397135" cy="348501"/>
              <a:chOff x="1428074" y="2432984"/>
              <a:chExt cx="1397135" cy="348501"/>
            </a:xfrm>
          </p:grpSpPr>
          <p:pic>
            <p:nvPicPr>
              <p:cNvPr id="57" name="Graphic 56" descr="Baby crawling">
                <a:extLst>
                  <a:ext uri="{FF2B5EF4-FFF2-40B4-BE49-F238E27FC236}">
                    <a16:creationId xmlns:a16="http://schemas.microsoft.com/office/drawing/2014/main" id="{EA60D6F6-3F33-4D3B-A099-8A60EB867D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8074" y="2432984"/>
                <a:ext cx="341632" cy="341632"/>
              </a:xfrm>
              <a:prstGeom prst="rect">
                <a:avLst/>
              </a:prstGeom>
            </p:spPr>
          </p:pic>
          <p:pic>
            <p:nvPicPr>
              <p:cNvPr id="58" name="Graphic 57" descr="Baby crawling">
                <a:extLst>
                  <a:ext uri="{FF2B5EF4-FFF2-40B4-BE49-F238E27FC236}">
                    <a16:creationId xmlns:a16="http://schemas.microsoft.com/office/drawing/2014/main" id="{A673BC9D-F0C4-474A-B597-FD7BCC832A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4830" y="2439853"/>
                <a:ext cx="341632" cy="341632"/>
              </a:xfrm>
              <a:prstGeom prst="rect">
                <a:avLst/>
              </a:prstGeom>
            </p:spPr>
          </p:pic>
          <p:pic>
            <p:nvPicPr>
              <p:cNvPr id="59" name="Graphic 58" descr="Baby crawling">
                <a:extLst>
                  <a:ext uri="{FF2B5EF4-FFF2-40B4-BE49-F238E27FC236}">
                    <a16:creationId xmlns:a16="http://schemas.microsoft.com/office/drawing/2014/main" id="{88A691C4-2CF8-4C7A-9E21-A29A428E82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83577" y="2432984"/>
                <a:ext cx="341632" cy="341632"/>
              </a:xfrm>
              <a:prstGeom prst="rect">
                <a:avLst/>
              </a:prstGeom>
            </p:spPr>
          </p:pic>
          <p:pic>
            <p:nvPicPr>
              <p:cNvPr id="60" name="Graphic 59" descr="Baby crawling">
                <a:extLst>
                  <a:ext uri="{FF2B5EF4-FFF2-40B4-BE49-F238E27FC236}">
                    <a16:creationId xmlns:a16="http://schemas.microsoft.com/office/drawing/2014/main" id="{7780EC2B-2FFB-43DC-8B3D-C1E37DBF14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36821" y="2435600"/>
                <a:ext cx="341632" cy="341632"/>
              </a:xfrm>
              <a:prstGeom prst="rect">
                <a:avLst/>
              </a:prstGeom>
            </p:spPr>
          </p:pic>
        </p:grpSp>
        <p:grpSp>
          <p:nvGrpSpPr>
            <p:cNvPr id="61" name="Group 60">
              <a:extLst>
                <a:ext uri="{FF2B5EF4-FFF2-40B4-BE49-F238E27FC236}">
                  <a16:creationId xmlns:a16="http://schemas.microsoft.com/office/drawing/2014/main" id="{89DF7582-2EDF-4E09-A3B1-F7C2723346D5}"/>
                </a:ext>
              </a:extLst>
            </p:cNvPr>
            <p:cNvGrpSpPr/>
            <p:nvPr/>
          </p:nvGrpSpPr>
          <p:grpSpPr>
            <a:xfrm>
              <a:off x="1417894" y="4836996"/>
              <a:ext cx="688388" cy="348501"/>
              <a:chOff x="1428074" y="2432984"/>
              <a:chExt cx="688388" cy="348501"/>
            </a:xfrm>
          </p:grpSpPr>
          <p:pic>
            <p:nvPicPr>
              <p:cNvPr id="62" name="Graphic 61" descr="Baby crawling">
                <a:extLst>
                  <a:ext uri="{FF2B5EF4-FFF2-40B4-BE49-F238E27FC236}">
                    <a16:creationId xmlns:a16="http://schemas.microsoft.com/office/drawing/2014/main" id="{87161673-2D3D-45DF-8997-AE67FC4C31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8074" y="2432984"/>
                <a:ext cx="341632" cy="341632"/>
              </a:xfrm>
              <a:prstGeom prst="rect">
                <a:avLst/>
              </a:prstGeom>
            </p:spPr>
          </p:pic>
          <p:pic>
            <p:nvPicPr>
              <p:cNvPr id="63" name="Graphic 62" descr="Baby crawling">
                <a:extLst>
                  <a:ext uri="{FF2B5EF4-FFF2-40B4-BE49-F238E27FC236}">
                    <a16:creationId xmlns:a16="http://schemas.microsoft.com/office/drawing/2014/main" id="{1C3E0268-DE22-4DAB-9AFD-732E3F39E4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4830" y="2439853"/>
                <a:ext cx="341632" cy="341632"/>
              </a:xfrm>
              <a:prstGeom prst="rect">
                <a:avLst/>
              </a:prstGeom>
            </p:spPr>
          </p:pic>
        </p:grpSp>
        <p:sp>
          <p:nvSpPr>
            <p:cNvPr id="11" name="Rectangle 10">
              <a:extLst>
                <a:ext uri="{FF2B5EF4-FFF2-40B4-BE49-F238E27FC236}">
                  <a16:creationId xmlns:a16="http://schemas.microsoft.com/office/drawing/2014/main" id="{28877DBC-B5EB-4602-8490-EEB855E82DDA}"/>
                </a:ext>
              </a:extLst>
            </p:cNvPr>
            <p:cNvSpPr/>
            <p:nvPr/>
          </p:nvSpPr>
          <p:spPr>
            <a:xfrm>
              <a:off x="2116462" y="3394041"/>
              <a:ext cx="934871" cy="369332"/>
            </a:xfrm>
            <a:prstGeom prst="rect">
              <a:avLst/>
            </a:prstGeom>
          </p:spPr>
          <p:txBody>
            <a:bodyPr wrap="none">
              <a:spAutoFit/>
            </a:bodyPr>
            <a:lstStyle/>
            <a:p>
              <a:r>
                <a:rPr lang="en-US" i="1" dirty="0">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 = 14 </a:t>
              </a:r>
              <a:endParaRPr lang="en-US" dirty="0"/>
            </a:p>
          </p:txBody>
        </p:sp>
        <p:sp>
          <p:nvSpPr>
            <p:cNvPr id="64" name="Rectangle 63">
              <a:extLst>
                <a:ext uri="{FF2B5EF4-FFF2-40B4-BE49-F238E27FC236}">
                  <a16:creationId xmlns:a16="http://schemas.microsoft.com/office/drawing/2014/main" id="{079B158B-1C0B-4A0E-98D0-93D6E6B479F3}"/>
                </a:ext>
              </a:extLst>
            </p:cNvPr>
            <p:cNvSpPr/>
            <p:nvPr/>
          </p:nvSpPr>
          <p:spPr>
            <a:xfrm>
              <a:off x="2091863" y="5284271"/>
              <a:ext cx="934871" cy="369332"/>
            </a:xfrm>
            <a:prstGeom prst="rect">
              <a:avLst/>
            </a:prstGeom>
          </p:spPr>
          <p:txBody>
            <a:bodyPr wrap="none">
              <a:spAutoFit/>
            </a:bodyPr>
            <a:lstStyle/>
            <a:p>
              <a:r>
                <a:rPr lang="en-US" i="1" dirty="0">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 = 10 </a:t>
              </a:r>
              <a:endParaRPr lang="en-US" dirty="0"/>
            </a:p>
          </p:txBody>
        </p:sp>
        <p:sp>
          <p:nvSpPr>
            <p:cNvPr id="14" name="TextBox 13">
              <a:extLst>
                <a:ext uri="{FF2B5EF4-FFF2-40B4-BE49-F238E27FC236}">
                  <a16:creationId xmlns:a16="http://schemas.microsoft.com/office/drawing/2014/main" id="{6FC9F2A9-BAD2-43B3-AAAD-5AB8633BB632}"/>
                </a:ext>
              </a:extLst>
            </p:cNvPr>
            <p:cNvSpPr txBox="1"/>
            <p:nvPr/>
          </p:nvSpPr>
          <p:spPr>
            <a:xfrm>
              <a:off x="3207899" y="2715415"/>
              <a:ext cx="395981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6-month-old infants </a:t>
              </a:r>
            </a:p>
            <a:p>
              <a:r>
                <a:rPr lang="en-US" i="1" dirty="0">
                  <a:latin typeface="Arial" panose="020B0604020202020204" pitchFamily="34" charset="0"/>
                  <a:cs typeface="Arial" panose="020B0604020202020204" pitchFamily="34" charset="0"/>
                </a:rPr>
                <a:t>M </a:t>
              </a:r>
              <a:r>
                <a:rPr lang="en-US" dirty="0">
                  <a:latin typeface="Arial" panose="020B0604020202020204" pitchFamily="34" charset="0"/>
                  <a:cs typeface="Arial" panose="020B0604020202020204" pitchFamily="34" charset="0"/>
                </a:rPr>
                <a:t>= 189.42 days </a:t>
              </a:r>
              <a:r>
                <a:rPr lang="en-US" i="1" dirty="0">
                  <a:latin typeface="Arial" panose="020B0604020202020204" pitchFamily="34" charset="0"/>
                  <a:cs typeface="Arial" panose="020B0604020202020204" pitchFamily="34" charset="0"/>
                </a:rPr>
                <a:t>SD </a:t>
              </a:r>
              <a:r>
                <a:rPr lang="en-US" dirty="0">
                  <a:latin typeface="Arial" panose="020B0604020202020204" pitchFamily="34" charset="0"/>
                  <a:cs typeface="Arial" panose="020B0604020202020204" pitchFamily="34" charset="0"/>
                </a:rPr>
                <a:t>= 5.43 days</a:t>
              </a:r>
            </a:p>
          </p:txBody>
        </p:sp>
        <p:sp>
          <p:nvSpPr>
            <p:cNvPr id="65" name="TextBox 64">
              <a:extLst>
                <a:ext uri="{FF2B5EF4-FFF2-40B4-BE49-F238E27FC236}">
                  <a16:creationId xmlns:a16="http://schemas.microsoft.com/office/drawing/2014/main" id="{C900FF04-BBAF-4794-9AF1-4BC3FC7324D4}"/>
                </a:ext>
              </a:extLst>
            </p:cNvPr>
            <p:cNvSpPr txBox="1"/>
            <p:nvPr/>
          </p:nvSpPr>
          <p:spPr>
            <a:xfrm>
              <a:off x="3249757" y="4637940"/>
              <a:ext cx="395981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12-month-old infants </a:t>
              </a:r>
            </a:p>
            <a:p>
              <a:r>
                <a:rPr lang="en-US" i="1" dirty="0">
                  <a:latin typeface="Arial" panose="020B0604020202020204" pitchFamily="34" charset="0"/>
                  <a:cs typeface="Arial" panose="020B0604020202020204" pitchFamily="34" charset="0"/>
                </a:rPr>
                <a:t>M </a:t>
              </a:r>
              <a:r>
                <a:rPr lang="en-US" dirty="0">
                  <a:latin typeface="Arial" panose="020B0604020202020204" pitchFamily="34" charset="0"/>
                  <a:cs typeface="Arial" panose="020B0604020202020204" pitchFamily="34" charset="0"/>
                </a:rPr>
                <a:t>= 371.18 days </a:t>
              </a:r>
              <a:r>
                <a:rPr lang="en-US" i="1" dirty="0">
                  <a:latin typeface="Arial" panose="020B0604020202020204" pitchFamily="34" charset="0"/>
                  <a:cs typeface="Arial" panose="020B0604020202020204" pitchFamily="34" charset="0"/>
                </a:rPr>
                <a:t>SD</a:t>
              </a:r>
              <a:r>
                <a:rPr lang="en-US" dirty="0">
                  <a:latin typeface="Arial" panose="020B0604020202020204" pitchFamily="34" charset="0"/>
                  <a:cs typeface="Arial" panose="020B0604020202020204" pitchFamily="34" charset="0"/>
                </a:rPr>
                <a:t> = 10.92 days</a:t>
              </a:r>
            </a:p>
          </p:txBody>
        </p:sp>
      </p:grpSp>
    </p:spTree>
    <p:extLst>
      <p:ext uri="{BB962C8B-B14F-4D97-AF65-F5344CB8AC3E}">
        <p14:creationId xmlns:p14="http://schemas.microsoft.com/office/powerpoint/2010/main" val="80041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1.94444E-6 -0.00023 L -1.94444E-6 -0.19745 C -1.94444E-6 -0.28634 -0.08212 -0.3949 -0.14861 -0.3949 L -0.29722 -0.3949 " pathEditMode="relative" rAng="0" ptsTypes="AAAA">
                                      <p:cBhvr>
                                        <p:cTn id="6" dur="2000" fill="hold"/>
                                        <p:tgtEl>
                                          <p:spTgt spid="7"/>
                                        </p:tgtEl>
                                        <p:attrNameLst>
                                          <p:attrName>ppt_x</p:attrName>
                                          <p:attrName>ppt_y</p:attrName>
                                        </p:attrNameLst>
                                      </p:cBhvr>
                                      <p:rCtr x="-14861" y="-19722"/>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5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3F6B31C5-622E-407C-828C-F3AB0DF0C4C9}"/>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819A567-A5AF-4CC4-84BF-8946E11DEC7C}"/>
              </a:ext>
            </a:extLst>
          </p:cNvPr>
          <p:cNvGrpSpPr/>
          <p:nvPr/>
        </p:nvGrpSpPr>
        <p:grpSpPr>
          <a:xfrm>
            <a:off x="557019" y="103769"/>
            <a:ext cx="4033454" cy="813079"/>
            <a:chOff x="2557283" y="3022460"/>
            <a:chExt cx="4033454" cy="813079"/>
          </a:xfrm>
        </p:grpSpPr>
        <p:sp>
          <p:nvSpPr>
            <p:cNvPr id="44" name="Freeform: Shape 43">
              <a:extLst>
                <a:ext uri="{FF2B5EF4-FFF2-40B4-BE49-F238E27FC236}">
                  <a16:creationId xmlns:a16="http://schemas.microsoft.com/office/drawing/2014/main" id="{1D6EA1B0-21AE-4E59-A57A-5376BA487712}"/>
                </a:ext>
              </a:extLst>
            </p:cNvPr>
            <p:cNvSpPr/>
            <p:nvPr/>
          </p:nvSpPr>
          <p:spPr>
            <a:xfrm>
              <a:off x="3443042" y="3022460"/>
              <a:ext cx="3147695" cy="813079"/>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Method</a:t>
              </a:r>
            </a:p>
          </p:txBody>
        </p:sp>
        <p:grpSp>
          <p:nvGrpSpPr>
            <p:cNvPr id="5" name="Group 4">
              <a:extLst>
                <a:ext uri="{FF2B5EF4-FFF2-40B4-BE49-F238E27FC236}">
                  <a16:creationId xmlns:a16="http://schemas.microsoft.com/office/drawing/2014/main" id="{07B7C9FF-C457-4204-A0A0-0FDA3771D0A1}"/>
                </a:ext>
              </a:extLst>
            </p:cNvPr>
            <p:cNvGrpSpPr/>
            <p:nvPr/>
          </p:nvGrpSpPr>
          <p:grpSpPr>
            <a:xfrm>
              <a:off x="2557283" y="3099165"/>
              <a:ext cx="736374" cy="736374"/>
              <a:chOff x="5903199" y="2646019"/>
              <a:chExt cx="273177" cy="273177"/>
            </a:xfrm>
          </p:grpSpPr>
          <p:sp>
            <p:nvSpPr>
              <p:cNvPr id="12" name="Oval 11">
                <a:extLst>
                  <a:ext uri="{FF2B5EF4-FFF2-40B4-BE49-F238E27FC236}">
                    <a16:creationId xmlns:a16="http://schemas.microsoft.com/office/drawing/2014/main" id="{A0AECB56-87DE-4DAF-B163-D8F4623BFF9E}"/>
                  </a:ext>
                </a:extLst>
              </p:cNvPr>
              <p:cNvSpPr/>
              <p:nvPr/>
            </p:nvSpPr>
            <p:spPr>
              <a:xfrm>
                <a:off x="5903199" y="2646019"/>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13" name="Chord 12">
                <a:extLst>
                  <a:ext uri="{FF2B5EF4-FFF2-40B4-BE49-F238E27FC236}">
                    <a16:creationId xmlns:a16="http://schemas.microsoft.com/office/drawing/2014/main" id="{FD65AC26-1081-4845-92E3-5FB76279AC72}"/>
                  </a:ext>
                </a:extLst>
              </p:cNvPr>
              <p:cNvSpPr/>
              <p:nvPr/>
            </p:nvSpPr>
            <p:spPr>
              <a:xfrm>
                <a:off x="5930517" y="2673336"/>
                <a:ext cx="218541" cy="218541"/>
              </a:xfrm>
              <a:prstGeom prst="chord">
                <a:avLst>
                  <a:gd name="adj1" fmla="val 1168272"/>
                  <a:gd name="adj2" fmla="val 9631728"/>
                </a:avLst>
              </a:prstGeom>
              <a:gradFill rotWithShape="0">
                <a:gsLst>
                  <a:gs pos="0">
                    <a:srgbClr val="FFAFBE"/>
                  </a:gs>
                  <a:gs pos="50000">
                    <a:srgbClr val="FFAFBE"/>
                  </a:gs>
                  <a:gs pos="100000">
                    <a:srgbClr val="FFAFBE"/>
                  </a:gs>
                </a:gsLst>
              </a:gradFill>
            </p:spPr>
            <p:style>
              <a:lnRef idx="1">
                <a:schemeClr val="accent3">
                  <a:hueOff val="542120"/>
                  <a:satOff val="20000"/>
                  <a:lumOff val="-2941"/>
                  <a:alphaOff val="0"/>
                </a:schemeClr>
              </a:lnRef>
              <a:fillRef idx="3">
                <a:scrgbClr r="0" g="0" b="0"/>
              </a:fillRef>
              <a:effectRef idx="2">
                <a:schemeClr val="accent3">
                  <a:hueOff val="542120"/>
                  <a:satOff val="20000"/>
                  <a:lumOff val="-2941"/>
                  <a:alphaOff val="0"/>
                </a:schemeClr>
              </a:effectRef>
              <a:fontRef idx="minor">
                <a:schemeClr val="lt1"/>
              </a:fontRef>
            </p:style>
          </p:sp>
        </p:grpSp>
      </p:grpSp>
      <p:sp>
        <p:nvSpPr>
          <p:cNvPr id="17" name="Rectangle 16">
            <a:extLst>
              <a:ext uri="{FF2B5EF4-FFF2-40B4-BE49-F238E27FC236}">
                <a16:creationId xmlns:a16="http://schemas.microsoft.com/office/drawing/2014/main" id="{C08946B8-998D-4DFD-B61A-4CD8267DCC21}"/>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rPr>
              <a:t>Stimuli and Procedures</a:t>
            </a:r>
          </a:p>
        </p:txBody>
      </p:sp>
      <p:grpSp>
        <p:nvGrpSpPr>
          <p:cNvPr id="47" name="Group 46">
            <a:extLst>
              <a:ext uri="{FF2B5EF4-FFF2-40B4-BE49-F238E27FC236}">
                <a16:creationId xmlns:a16="http://schemas.microsoft.com/office/drawing/2014/main" id="{5ADBB207-5D5B-4333-97D4-9BD79AB9E033}"/>
              </a:ext>
            </a:extLst>
          </p:cNvPr>
          <p:cNvGrpSpPr/>
          <p:nvPr/>
        </p:nvGrpSpPr>
        <p:grpSpPr>
          <a:xfrm>
            <a:off x="1833324" y="1990040"/>
            <a:ext cx="2299854" cy="1847512"/>
            <a:chOff x="15605931" y="10917854"/>
            <a:chExt cx="5344759" cy="4293538"/>
          </a:xfrm>
        </p:grpSpPr>
        <p:grpSp>
          <p:nvGrpSpPr>
            <p:cNvPr id="48" name="Group 47">
              <a:extLst>
                <a:ext uri="{FF2B5EF4-FFF2-40B4-BE49-F238E27FC236}">
                  <a16:creationId xmlns:a16="http://schemas.microsoft.com/office/drawing/2014/main" id="{D71EDE11-CC6F-4182-9113-5F9C575FABC9}"/>
                </a:ext>
              </a:extLst>
            </p:cNvPr>
            <p:cNvGrpSpPr/>
            <p:nvPr/>
          </p:nvGrpSpPr>
          <p:grpSpPr>
            <a:xfrm>
              <a:off x="16468046" y="10917854"/>
              <a:ext cx="3306388" cy="4293538"/>
              <a:chOff x="36246750" y="26187221"/>
              <a:chExt cx="2276013" cy="2955536"/>
            </a:xfrm>
          </p:grpSpPr>
          <p:pic>
            <p:nvPicPr>
              <p:cNvPr id="67" name="Picture 44">
                <a:extLst>
                  <a:ext uri="{FF2B5EF4-FFF2-40B4-BE49-F238E27FC236}">
                    <a16:creationId xmlns:a16="http://schemas.microsoft.com/office/drawing/2014/main" id="{9AA63B61-CDC6-4109-B941-04D7E64C1D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509" t="55640"/>
              <a:stretch/>
            </p:blipFill>
            <p:spPr>
              <a:xfrm>
                <a:off x="36246750" y="27757072"/>
                <a:ext cx="1050525" cy="1371600"/>
              </a:xfrm>
              <a:prstGeom prst="rect">
                <a:avLst/>
              </a:prstGeom>
            </p:spPr>
          </p:pic>
          <p:pic>
            <p:nvPicPr>
              <p:cNvPr id="68" name="Immagine 25">
                <a:extLst>
                  <a:ext uri="{FF2B5EF4-FFF2-40B4-BE49-F238E27FC236}">
                    <a16:creationId xmlns:a16="http://schemas.microsoft.com/office/drawing/2014/main" id="{19B64452-C073-48C3-8462-33DAF232A39D}"/>
                  </a:ext>
                </a:extLst>
              </p:cNvPr>
              <p:cNvPicPr>
                <a:picLocks noChangeAspect="1"/>
              </p:cNvPicPr>
              <p:nvPr/>
            </p:nvPicPr>
            <p:blipFill>
              <a:blip r:embed="rId3"/>
              <a:stretch>
                <a:fillRect/>
              </a:stretch>
            </p:blipFill>
            <p:spPr>
              <a:xfrm>
                <a:off x="36303170" y="26187221"/>
                <a:ext cx="1005465" cy="1371600"/>
              </a:xfrm>
              <a:prstGeom prst="rect">
                <a:avLst/>
              </a:prstGeom>
            </p:spPr>
          </p:pic>
          <p:pic>
            <p:nvPicPr>
              <p:cNvPr id="69" name="Immagine 27">
                <a:extLst>
                  <a:ext uri="{FF2B5EF4-FFF2-40B4-BE49-F238E27FC236}">
                    <a16:creationId xmlns:a16="http://schemas.microsoft.com/office/drawing/2014/main" id="{ACB3FDC0-D8F0-435E-B036-2543441BA07F}"/>
                  </a:ext>
                </a:extLst>
              </p:cNvPr>
              <p:cNvPicPr>
                <a:picLocks noChangeAspect="1"/>
              </p:cNvPicPr>
              <p:nvPr/>
            </p:nvPicPr>
            <p:blipFill>
              <a:blip r:embed="rId4"/>
              <a:stretch>
                <a:fillRect/>
              </a:stretch>
            </p:blipFill>
            <p:spPr>
              <a:xfrm>
                <a:off x="37501693" y="26216172"/>
                <a:ext cx="1005465" cy="1371600"/>
              </a:xfrm>
              <a:prstGeom prst="rect">
                <a:avLst/>
              </a:prstGeom>
            </p:spPr>
          </p:pic>
          <p:pic>
            <p:nvPicPr>
              <p:cNvPr id="70" name="Immagine 29">
                <a:extLst>
                  <a:ext uri="{FF2B5EF4-FFF2-40B4-BE49-F238E27FC236}">
                    <a16:creationId xmlns:a16="http://schemas.microsoft.com/office/drawing/2014/main" id="{2C809590-9BB0-46CC-B5AF-32247696C547}"/>
                  </a:ext>
                </a:extLst>
              </p:cNvPr>
              <p:cNvPicPr>
                <a:picLocks noChangeAspect="1"/>
              </p:cNvPicPr>
              <p:nvPr/>
            </p:nvPicPr>
            <p:blipFill>
              <a:blip r:embed="rId5"/>
              <a:stretch>
                <a:fillRect/>
              </a:stretch>
            </p:blipFill>
            <p:spPr>
              <a:xfrm>
                <a:off x="37472238" y="27771157"/>
                <a:ext cx="1050525" cy="1371600"/>
              </a:xfrm>
              <a:prstGeom prst="rect">
                <a:avLst/>
              </a:prstGeom>
            </p:spPr>
          </p:pic>
        </p:grpSp>
        <p:sp>
          <p:nvSpPr>
            <p:cNvPr id="49" name="TextBox 48">
              <a:extLst>
                <a:ext uri="{FF2B5EF4-FFF2-40B4-BE49-F238E27FC236}">
                  <a16:creationId xmlns:a16="http://schemas.microsoft.com/office/drawing/2014/main" id="{A900EC84-03A7-4853-A6FD-393888D15E6B}"/>
                </a:ext>
              </a:extLst>
            </p:cNvPr>
            <p:cNvSpPr txBox="1"/>
            <p:nvPr/>
          </p:nvSpPr>
          <p:spPr>
            <a:xfrm>
              <a:off x="15605931" y="11637521"/>
              <a:ext cx="862116" cy="278951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IF</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IH</a:t>
              </a:r>
            </a:p>
          </p:txBody>
        </p:sp>
        <p:sp>
          <p:nvSpPr>
            <p:cNvPr id="66" name="TextBox 65">
              <a:extLst>
                <a:ext uri="{FF2B5EF4-FFF2-40B4-BE49-F238E27FC236}">
                  <a16:creationId xmlns:a16="http://schemas.microsoft.com/office/drawing/2014/main" id="{1EC108E0-2F03-440E-AF30-FF58A766C2DD}"/>
                </a:ext>
              </a:extLst>
            </p:cNvPr>
            <p:cNvSpPr txBox="1"/>
            <p:nvPr/>
          </p:nvSpPr>
          <p:spPr>
            <a:xfrm>
              <a:off x="19918786" y="11667323"/>
              <a:ext cx="1031904" cy="278951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SF</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SH</a:t>
              </a:r>
            </a:p>
          </p:txBody>
        </p:sp>
      </p:grpSp>
      <p:grpSp>
        <p:nvGrpSpPr>
          <p:cNvPr id="71" name="Group 70">
            <a:extLst>
              <a:ext uri="{FF2B5EF4-FFF2-40B4-BE49-F238E27FC236}">
                <a16:creationId xmlns:a16="http://schemas.microsoft.com/office/drawing/2014/main" id="{365BDAF3-7F73-45DC-A67A-BA2CFE04D87A}"/>
              </a:ext>
            </a:extLst>
          </p:cNvPr>
          <p:cNvGrpSpPr/>
          <p:nvPr/>
        </p:nvGrpSpPr>
        <p:grpSpPr>
          <a:xfrm>
            <a:off x="4333321" y="2017032"/>
            <a:ext cx="2843169" cy="1926259"/>
            <a:chOff x="15484076" y="13394666"/>
            <a:chExt cx="6296191" cy="4265693"/>
          </a:xfrm>
        </p:grpSpPr>
        <p:grpSp>
          <p:nvGrpSpPr>
            <p:cNvPr id="72" name="Group 71">
              <a:extLst>
                <a:ext uri="{FF2B5EF4-FFF2-40B4-BE49-F238E27FC236}">
                  <a16:creationId xmlns:a16="http://schemas.microsoft.com/office/drawing/2014/main" id="{A42EE162-8565-426E-B34D-E0F347A83D76}"/>
                </a:ext>
              </a:extLst>
            </p:cNvPr>
            <p:cNvGrpSpPr/>
            <p:nvPr/>
          </p:nvGrpSpPr>
          <p:grpSpPr>
            <a:xfrm>
              <a:off x="15484076" y="13394666"/>
              <a:ext cx="6296191" cy="4265693"/>
              <a:chOff x="21367376" y="23359744"/>
              <a:chExt cx="6296191" cy="4265693"/>
            </a:xfrm>
          </p:grpSpPr>
          <p:grpSp>
            <p:nvGrpSpPr>
              <p:cNvPr id="74" name="Gruppo 60">
                <a:extLst>
                  <a:ext uri="{FF2B5EF4-FFF2-40B4-BE49-F238E27FC236}">
                    <a16:creationId xmlns:a16="http://schemas.microsoft.com/office/drawing/2014/main" id="{F84D4DAD-B4B0-444A-BD23-93E693E15303}"/>
                  </a:ext>
                </a:extLst>
              </p:cNvPr>
              <p:cNvGrpSpPr>
                <a:grpSpLocks noChangeAspect="1"/>
              </p:cNvGrpSpPr>
              <p:nvPr/>
            </p:nvGrpSpPr>
            <p:grpSpPr>
              <a:xfrm>
                <a:off x="21367376" y="24321320"/>
                <a:ext cx="6296191" cy="3304117"/>
                <a:chOff x="2382678" y="2585608"/>
                <a:chExt cx="3063934" cy="1540053"/>
              </a:xfrm>
            </p:grpSpPr>
            <p:cxnSp>
              <p:nvCxnSpPr>
                <p:cNvPr id="83" name="Straight Arrow Connector 2">
                  <a:extLst>
                    <a:ext uri="{FF2B5EF4-FFF2-40B4-BE49-F238E27FC236}">
                      <a16:creationId xmlns:a16="http://schemas.microsoft.com/office/drawing/2014/main" id="{6DA1D6AC-55C5-4D2E-9CC5-45636BCF56AD}"/>
                    </a:ext>
                  </a:extLst>
                </p:cNvPr>
                <p:cNvCxnSpPr>
                  <a:cxnSpLocks/>
                </p:cNvCxnSpPr>
                <p:nvPr/>
              </p:nvCxnSpPr>
              <p:spPr>
                <a:xfrm>
                  <a:off x="2382678" y="2788539"/>
                  <a:ext cx="1306027" cy="133712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TextBox 74">
                  <a:extLst>
                    <a:ext uri="{FF2B5EF4-FFF2-40B4-BE49-F238E27FC236}">
                      <a16:creationId xmlns:a16="http://schemas.microsoft.com/office/drawing/2014/main" id="{A61C00EA-2DE1-4B20-B00B-0E4B4D7DE07E}"/>
                    </a:ext>
                  </a:extLst>
                </p:cNvPr>
                <p:cNvSpPr txBox="1"/>
                <p:nvPr/>
              </p:nvSpPr>
              <p:spPr>
                <a:xfrm>
                  <a:off x="3995096" y="2585608"/>
                  <a:ext cx="574521" cy="12911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500</a:t>
                  </a:r>
                </a:p>
              </p:txBody>
            </p:sp>
            <p:sp>
              <p:nvSpPr>
                <p:cNvPr id="85" name="TextBox 77">
                  <a:extLst>
                    <a:ext uri="{FF2B5EF4-FFF2-40B4-BE49-F238E27FC236}">
                      <a16:creationId xmlns:a16="http://schemas.microsoft.com/office/drawing/2014/main" id="{8EB53CC5-2657-4E2F-A7CB-C642C32000BC}"/>
                    </a:ext>
                  </a:extLst>
                </p:cNvPr>
                <p:cNvSpPr txBox="1"/>
                <p:nvPr/>
              </p:nvSpPr>
              <p:spPr>
                <a:xfrm>
                  <a:off x="4293427" y="3133016"/>
                  <a:ext cx="1044482" cy="129110"/>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500 – 1500 </a:t>
                  </a:r>
                </a:p>
              </p:txBody>
            </p:sp>
            <p:sp>
              <p:nvSpPr>
                <p:cNvPr id="86" name="TextBox 74">
                  <a:extLst>
                    <a:ext uri="{FF2B5EF4-FFF2-40B4-BE49-F238E27FC236}">
                      <a16:creationId xmlns:a16="http://schemas.microsoft.com/office/drawing/2014/main" id="{5078B82C-140A-4FBB-8216-B3608292CEC0}"/>
                    </a:ext>
                  </a:extLst>
                </p:cNvPr>
                <p:cNvSpPr txBox="1"/>
                <p:nvPr/>
              </p:nvSpPr>
              <p:spPr>
                <a:xfrm>
                  <a:off x="4872091" y="3596798"/>
                  <a:ext cx="574521" cy="12911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500</a:t>
                  </a:r>
                </a:p>
              </p:txBody>
            </p:sp>
          </p:grpSp>
          <p:grpSp>
            <p:nvGrpSpPr>
              <p:cNvPr id="75" name="Group 36">
                <a:extLst>
                  <a:ext uri="{FF2B5EF4-FFF2-40B4-BE49-F238E27FC236}">
                    <a16:creationId xmlns:a16="http://schemas.microsoft.com/office/drawing/2014/main" id="{D0C3F145-8A15-4DCD-8A33-2B2DA4B029FB}"/>
                  </a:ext>
                </a:extLst>
              </p:cNvPr>
              <p:cNvGrpSpPr/>
              <p:nvPr/>
            </p:nvGrpSpPr>
            <p:grpSpPr>
              <a:xfrm>
                <a:off x="21834290" y="23359744"/>
                <a:ext cx="4364611" cy="4142975"/>
                <a:chOff x="4751373" y="1508147"/>
                <a:chExt cx="3093134" cy="2812189"/>
              </a:xfrm>
            </p:grpSpPr>
            <p:pic>
              <p:nvPicPr>
                <p:cNvPr id="78" name="Picture 37">
                  <a:extLst>
                    <a:ext uri="{FF2B5EF4-FFF2-40B4-BE49-F238E27FC236}">
                      <a16:creationId xmlns:a16="http://schemas.microsoft.com/office/drawing/2014/main" id="{0415E49F-299E-4B69-BBA2-2CA9563067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1373" y="1508147"/>
                  <a:ext cx="1234439" cy="822959"/>
                </a:xfrm>
                <a:prstGeom prst="rect">
                  <a:avLst/>
                </a:prstGeom>
              </p:spPr>
            </p:pic>
            <p:pic>
              <p:nvPicPr>
                <p:cNvPr id="79" name="Picture 38" descr="Screen Shot 2014-10-30 at 10.50.05 AM.png">
                  <a:extLst>
                    <a:ext uri="{FF2B5EF4-FFF2-40B4-BE49-F238E27FC236}">
                      <a16:creationId xmlns:a16="http://schemas.microsoft.com/office/drawing/2014/main" id="{4E9C5055-3C30-43D8-8375-484D5D2E3B1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5233216" y="1778437"/>
                  <a:ext cx="297275" cy="288897"/>
                </a:xfrm>
                <a:prstGeom prst="rect">
                  <a:avLst/>
                </a:prstGeom>
              </p:spPr>
            </p:pic>
            <p:pic>
              <p:nvPicPr>
                <p:cNvPr id="80" name="Picture 40">
                  <a:extLst>
                    <a:ext uri="{FF2B5EF4-FFF2-40B4-BE49-F238E27FC236}">
                      <a16:creationId xmlns:a16="http://schemas.microsoft.com/office/drawing/2014/main" id="{E34FFAEE-8FFD-4690-AB8E-0151508A4E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5625" y="2142200"/>
                  <a:ext cx="1234441" cy="822959"/>
                </a:xfrm>
                <a:prstGeom prst="rect">
                  <a:avLst/>
                </a:prstGeom>
              </p:spPr>
            </p:pic>
            <p:pic>
              <p:nvPicPr>
                <p:cNvPr id="81" name="Picture 42">
                  <a:extLst>
                    <a:ext uri="{FF2B5EF4-FFF2-40B4-BE49-F238E27FC236}">
                      <a16:creationId xmlns:a16="http://schemas.microsoft.com/office/drawing/2014/main" id="{FC64427F-EFAA-4F66-81B2-B9891CE844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8666" y="2801222"/>
                  <a:ext cx="1234441" cy="822960"/>
                </a:xfrm>
                <a:prstGeom prst="rect">
                  <a:avLst/>
                </a:prstGeom>
              </p:spPr>
            </p:pic>
            <p:pic>
              <p:nvPicPr>
                <p:cNvPr id="82" name="Picture 43">
                  <a:extLst>
                    <a:ext uri="{FF2B5EF4-FFF2-40B4-BE49-F238E27FC236}">
                      <a16:creationId xmlns:a16="http://schemas.microsoft.com/office/drawing/2014/main" id="{085F2388-3917-4667-8D2A-177E9150D1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0066" y="3497376"/>
                  <a:ext cx="1234441" cy="822960"/>
                </a:xfrm>
                <a:prstGeom prst="rect">
                  <a:avLst/>
                </a:prstGeom>
              </p:spPr>
            </p:pic>
          </p:grpSp>
          <p:pic>
            <p:nvPicPr>
              <p:cNvPr id="76" name="Immagine 25">
                <a:extLst>
                  <a:ext uri="{FF2B5EF4-FFF2-40B4-BE49-F238E27FC236}">
                    <a16:creationId xmlns:a16="http://schemas.microsoft.com/office/drawing/2014/main" id="{286CD51C-250C-4ADC-85D0-57D4BBE96B48}"/>
                  </a:ext>
                </a:extLst>
              </p:cNvPr>
              <p:cNvPicPr>
                <a:picLocks noChangeAspect="1"/>
              </p:cNvPicPr>
              <p:nvPr/>
            </p:nvPicPr>
            <p:blipFill>
              <a:blip r:embed="rId3"/>
              <a:stretch>
                <a:fillRect/>
              </a:stretch>
            </p:blipFill>
            <p:spPr>
              <a:xfrm>
                <a:off x="23335873" y="24681637"/>
                <a:ext cx="402186" cy="548640"/>
              </a:xfrm>
              <a:prstGeom prst="rect">
                <a:avLst/>
              </a:prstGeom>
            </p:spPr>
          </p:pic>
          <p:pic>
            <p:nvPicPr>
              <p:cNvPr id="77" name="Immagine 29">
                <a:extLst>
                  <a:ext uri="{FF2B5EF4-FFF2-40B4-BE49-F238E27FC236}">
                    <a16:creationId xmlns:a16="http://schemas.microsoft.com/office/drawing/2014/main" id="{94409D9E-6FC6-49E3-B1EE-BAFA6BED6B49}"/>
                  </a:ext>
                </a:extLst>
              </p:cNvPr>
              <p:cNvPicPr>
                <a:picLocks noChangeAspect="1"/>
              </p:cNvPicPr>
              <p:nvPr/>
            </p:nvPicPr>
            <p:blipFill>
              <a:blip r:embed="rId5"/>
              <a:stretch>
                <a:fillRect/>
              </a:stretch>
            </p:blipFill>
            <p:spPr>
              <a:xfrm>
                <a:off x="25126909" y="26592367"/>
                <a:ext cx="420210" cy="548640"/>
              </a:xfrm>
              <a:prstGeom prst="rect">
                <a:avLst/>
              </a:prstGeom>
            </p:spPr>
          </p:pic>
        </p:grpSp>
        <p:sp>
          <p:nvSpPr>
            <p:cNvPr id="73" name="TextBox 82">
              <a:extLst>
                <a:ext uri="{FF2B5EF4-FFF2-40B4-BE49-F238E27FC236}">
                  <a16:creationId xmlns:a16="http://schemas.microsoft.com/office/drawing/2014/main" id="{84B3E652-B75D-4E5D-8B45-9295B3B9863D}"/>
                </a:ext>
              </a:extLst>
            </p:cNvPr>
            <p:cNvSpPr txBox="1"/>
            <p:nvPr/>
          </p:nvSpPr>
          <p:spPr>
            <a:xfrm rot="2753341">
              <a:off x="15657136" y="16424966"/>
              <a:ext cx="205042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Time (ms)</a:t>
              </a:r>
            </a:p>
          </p:txBody>
        </p:sp>
      </p:grpSp>
      <p:pic>
        <p:nvPicPr>
          <p:cNvPr id="2" name="Picture 1">
            <a:extLst>
              <a:ext uri="{FF2B5EF4-FFF2-40B4-BE49-F238E27FC236}">
                <a16:creationId xmlns:a16="http://schemas.microsoft.com/office/drawing/2014/main" id="{FBFE54A3-2223-465E-AA13-D50EF226FF0B}"/>
              </a:ext>
            </a:extLst>
          </p:cNvPr>
          <p:cNvPicPr>
            <a:picLocks noChangeAspect="1"/>
          </p:cNvPicPr>
          <p:nvPr/>
        </p:nvPicPr>
        <p:blipFill rotWithShape="1">
          <a:blip r:embed="rId8"/>
          <a:srcRect l="482" t="2173" r="2176" b="2003"/>
          <a:stretch/>
        </p:blipFill>
        <p:spPr>
          <a:xfrm>
            <a:off x="1532049" y="4254139"/>
            <a:ext cx="2913423" cy="2404373"/>
          </a:xfrm>
          <a:prstGeom prst="rect">
            <a:avLst/>
          </a:prstGeom>
        </p:spPr>
      </p:pic>
      <p:sp>
        <p:nvSpPr>
          <p:cNvPr id="90" name="TextBox 89">
            <a:extLst>
              <a:ext uri="{FF2B5EF4-FFF2-40B4-BE49-F238E27FC236}">
                <a16:creationId xmlns:a16="http://schemas.microsoft.com/office/drawing/2014/main" id="{DFA0C6AD-5557-4253-8E39-27143FB86148}"/>
              </a:ext>
            </a:extLst>
          </p:cNvPr>
          <p:cNvSpPr txBox="1"/>
          <p:nvPr/>
        </p:nvSpPr>
        <p:spPr>
          <a:xfrm>
            <a:off x="5040613" y="4548384"/>
            <a:ext cx="1812769" cy="1815882"/>
          </a:xfrm>
          <a:prstGeom prst="rect">
            <a:avLst/>
          </a:prstGeom>
          <a:noFill/>
        </p:spPr>
        <p:txBody>
          <a:bodyPr wrap="square" rtlCol="0">
            <a:spAutoFit/>
          </a:bodyPr>
          <a:lstStyle/>
          <a:p>
            <a:r>
              <a:rPr lang="en-US" sz="1400" b="1" dirty="0">
                <a:solidFill>
                  <a:schemeClr val="tx1">
                    <a:lumMod val="75000"/>
                    <a:lumOff val="25000"/>
                  </a:schemeClr>
                </a:solidFill>
                <a:latin typeface="Arial" panose="020B0604020202020204" pitchFamily="34" charset="0"/>
                <a:cs typeface="Arial" panose="020B0604020202020204" pitchFamily="34" charset="0"/>
              </a:rPr>
              <a:t>EEG ANALYSIS</a:t>
            </a:r>
          </a:p>
          <a:p>
            <a:r>
              <a:rPr lang="en-US" sz="1400" dirty="0">
                <a:solidFill>
                  <a:schemeClr val="tx1">
                    <a:lumMod val="75000"/>
                    <a:lumOff val="25000"/>
                  </a:schemeClr>
                </a:solidFill>
                <a:latin typeface="Arial" panose="020B0604020202020204" pitchFamily="34" charset="0"/>
                <a:cs typeface="Arial" panose="020B0604020202020204" pitchFamily="34" charset="0"/>
              </a:rPr>
              <a:t>Amplitude values around the peak of P1, N290, and P400 ERP components over medial occipital (blue) and occipital lateral (red) ROIs</a:t>
            </a:r>
          </a:p>
        </p:txBody>
      </p:sp>
    </p:spTree>
    <p:extLst>
      <p:ext uri="{BB962C8B-B14F-4D97-AF65-F5344CB8AC3E}">
        <p14:creationId xmlns:p14="http://schemas.microsoft.com/office/powerpoint/2010/main" val="18616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fade">
                                      <p:cBhvr>
                                        <p:cTn id="2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2303086-E396-4A0A-B44A-C881F6FECF1D}"/>
              </a:ext>
            </a:extLst>
          </p:cNvPr>
          <p:cNvCxnSpPr>
            <a:cxnSpLocks/>
          </p:cNvCxnSpPr>
          <p:nvPr/>
        </p:nvCxnSpPr>
        <p:spPr>
          <a:xfrm flipH="1">
            <a:off x="480291" y="988291"/>
            <a:ext cx="822036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7103F7-C89E-4BB8-A9B9-828524C98491}"/>
              </a:ext>
            </a:extLst>
          </p:cNvPr>
          <p:cNvGrpSpPr/>
          <p:nvPr/>
        </p:nvGrpSpPr>
        <p:grpSpPr>
          <a:xfrm>
            <a:off x="557019" y="103769"/>
            <a:ext cx="4033454" cy="813079"/>
            <a:chOff x="2557283" y="3022460"/>
            <a:chExt cx="4033454" cy="813079"/>
          </a:xfrm>
        </p:grpSpPr>
        <p:sp>
          <p:nvSpPr>
            <p:cNvPr id="8" name="Freeform: Shape 7">
              <a:extLst>
                <a:ext uri="{FF2B5EF4-FFF2-40B4-BE49-F238E27FC236}">
                  <a16:creationId xmlns:a16="http://schemas.microsoft.com/office/drawing/2014/main" id="{41579CFE-F897-4120-A455-88C5BDCE95AC}"/>
                </a:ext>
              </a:extLst>
            </p:cNvPr>
            <p:cNvSpPr/>
            <p:nvPr/>
          </p:nvSpPr>
          <p:spPr>
            <a:xfrm>
              <a:off x="3443042" y="3022460"/>
              <a:ext cx="3147695" cy="813079"/>
            </a:xfrm>
            <a:custGeom>
              <a:avLst/>
              <a:gdLst>
                <a:gd name="connsiteX0" fmla="*/ 0 w 808148"/>
                <a:gd name="connsiteY0" fmla="*/ 0 h 273177"/>
                <a:gd name="connsiteX1" fmla="*/ 808148 w 808148"/>
                <a:gd name="connsiteY1" fmla="*/ 0 h 273177"/>
                <a:gd name="connsiteX2" fmla="*/ 808148 w 808148"/>
                <a:gd name="connsiteY2" fmla="*/ 273177 h 273177"/>
                <a:gd name="connsiteX3" fmla="*/ 0 w 808148"/>
                <a:gd name="connsiteY3" fmla="*/ 273177 h 273177"/>
                <a:gd name="connsiteX4" fmla="*/ 0 w 808148"/>
                <a:gd name="connsiteY4" fmla="*/ 0 h 27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48" h="273177">
                  <a:moveTo>
                    <a:pt x="0" y="0"/>
                  </a:moveTo>
                  <a:lnTo>
                    <a:pt x="808148" y="0"/>
                  </a:lnTo>
                  <a:lnTo>
                    <a:pt x="808148" y="273177"/>
                  </a:lnTo>
                  <a:lnTo>
                    <a:pt x="0" y="27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Method</a:t>
              </a:r>
            </a:p>
          </p:txBody>
        </p:sp>
        <p:grpSp>
          <p:nvGrpSpPr>
            <p:cNvPr id="9" name="Group 8">
              <a:extLst>
                <a:ext uri="{FF2B5EF4-FFF2-40B4-BE49-F238E27FC236}">
                  <a16:creationId xmlns:a16="http://schemas.microsoft.com/office/drawing/2014/main" id="{A1273144-E61F-404B-8E30-B66CBB93993B}"/>
                </a:ext>
              </a:extLst>
            </p:cNvPr>
            <p:cNvGrpSpPr/>
            <p:nvPr/>
          </p:nvGrpSpPr>
          <p:grpSpPr>
            <a:xfrm>
              <a:off x="2557283" y="3099165"/>
              <a:ext cx="736374" cy="736374"/>
              <a:chOff x="5903199" y="2646019"/>
              <a:chExt cx="273177" cy="273177"/>
            </a:xfrm>
          </p:grpSpPr>
          <p:sp>
            <p:nvSpPr>
              <p:cNvPr id="10" name="Oval 9">
                <a:extLst>
                  <a:ext uri="{FF2B5EF4-FFF2-40B4-BE49-F238E27FC236}">
                    <a16:creationId xmlns:a16="http://schemas.microsoft.com/office/drawing/2014/main" id="{DEB5F6EE-BA65-476B-9DC4-7456DF14646B}"/>
                  </a:ext>
                </a:extLst>
              </p:cNvPr>
              <p:cNvSpPr/>
              <p:nvPr/>
            </p:nvSpPr>
            <p:spPr>
              <a:xfrm>
                <a:off x="5903199" y="2646019"/>
                <a:ext cx="273177" cy="273177"/>
              </a:xfrm>
              <a:prstGeom prst="ellipse">
                <a:avLst/>
              </a:prstGeom>
            </p:spPr>
            <p:style>
              <a:lnRef idx="0">
                <a:schemeClr val="dk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sp>
          <p:sp>
            <p:nvSpPr>
              <p:cNvPr id="11" name="Chord 10">
                <a:extLst>
                  <a:ext uri="{FF2B5EF4-FFF2-40B4-BE49-F238E27FC236}">
                    <a16:creationId xmlns:a16="http://schemas.microsoft.com/office/drawing/2014/main" id="{44B54A58-3927-4EC4-8EB2-C2CEF30EBA18}"/>
                  </a:ext>
                </a:extLst>
              </p:cNvPr>
              <p:cNvSpPr/>
              <p:nvPr/>
            </p:nvSpPr>
            <p:spPr>
              <a:xfrm>
                <a:off x="5930517" y="2673336"/>
                <a:ext cx="218541" cy="218541"/>
              </a:xfrm>
              <a:prstGeom prst="chord">
                <a:avLst>
                  <a:gd name="adj1" fmla="val 1168272"/>
                  <a:gd name="adj2" fmla="val 9631728"/>
                </a:avLst>
              </a:prstGeom>
              <a:gradFill rotWithShape="0">
                <a:gsLst>
                  <a:gs pos="0">
                    <a:srgbClr val="FFAFBE"/>
                  </a:gs>
                  <a:gs pos="50000">
                    <a:srgbClr val="FFAFBE"/>
                  </a:gs>
                  <a:gs pos="100000">
                    <a:srgbClr val="FFAFBE"/>
                  </a:gs>
                </a:gsLst>
              </a:gradFill>
            </p:spPr>
            <p:style>
              <a:lnRef idx="1">
                <a:schemeClr val="accent3">
                  <a:hueOff val="542120"/>
                  <a:satOff val="20000"/>
                  <a:lumOff val="-2941"/>
                  <a:alphaOff val="0"/>
                </a:schemeClr>
              </a:lnRef>
              <a:fillRef idx="3">
                <a:scrgbClr r="0" g="0" b="0"/>
              </a:fillRef>
              <a:effectRef idx="2">
                <a:schemeClr val="accent3">
                  <a:hueOff val="542120"/>
                  <a:satOff val="20000"/>
                  <a:lumOff val="-2941"/>
                  <a:alphaOff val="0"/>
                </a:schemeClr>
              </a:effectRef>
              <a:fontRef idx="minor">
                <a:schemeClr val="lt1"/>
              </a:fontRef>
            </p:style>
          </p:sp>
        </p:grpSp>
      </p:grpSp>
      <p:sp>
        <p:nvSpPr>
          <p:cNvPr id="12" name="Rectangle 11">
            <a:extLst>
              <a:ext uri="{FF2B5EF4-FFF2-40B4-BE49-F238E27FC236}">
                <a16:creationId xmlns:a16="http://schemas.microsoft.com/office/drawing/2014/main" id="{EBC9CFC9-3484-43DD-9332-4519171F4CF6}"/>
              </a:ext>
            </a:extLst>
          </p:cNvPr>
          <p:cNvSpPr/>
          <p:nvPr/>
        </p:nvSpPr>
        <p:spPr>
          <a:xfrm>
            <a:off x="480291" y="1318546"/>
            <a:ext cx="7813964" cy="341632"/>
          </a:xfrm>
          <a:prstGeom prst="rect">
            <a:avLst/>
          </a:prstGeom>
        </p:spPr>
        <p:txBody>
          <a:bodyPr wrap="square">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78000A"/>
                </a:solidFill>
                <a:effectLst/>
                <a:uLnTx/>
                <a:uFillTx/>
                <a:latin typeface="Arial" panose="020B0604020202020204" pitchFamily="34" charset="0"/>
                <a:ea typeface="+mn-ea"/>
                <a:cs typeface="Arial" panose="020B0604020202020204" pitchFamily="34" charset="0"/>
              </a:rPr>
              <a:t>Stimuli and Procedures</a:t>
            </a:r>
          </a:p>
        </p:txBody>
      </p:sp>
      <p:grpSp>
        <p:nvGrpSpPr>
          <p:cNvPr id="29" name="Group 28">
            <a:extLst>
              <a:ext uri="{FF2B5EF4-FFF2-40B4-BE49-F238E27FC236}">
                <a16:creationId xmlns:a16="http://schemas.microsoft.com/office/drawing/2014/main" id="{3508C4C3-2D45-4EA5-9F00-85F4A9EB3153}"/>
              </a:ext>
            </a:extLst>
          </p:cNvPr>
          <p:cNvGrpSpPr/>
          <p:nvPr/>
        </p:nvGrpSpPr>
        <p:grpSpPr>
          <a:xfrm>
            <a:off x="286329" y="1928040"/>
            <a:ext cx="8949033" cy="4770582"/>
            <a:chOff x="286329" y="1928040"/>
            <a:chExt cx="8949033" cy="4770582"/>
          </a:xfrm>
        </p:grpSpPr>
        <p:grpSp>
          <p:nvGrpSpPr>
            <p:cNvPr id="23" name="Group 22">
              <a:extLst>
                <a:ext uri="{FF2B5EF4-FFF2-40B4-BE49-F238E27FC236}">
                  <a16:creationId xmlns:a16="http://schemas.microsoft.com/office/drawing/2014/main" id="{52C973BB-CB8F-4E0B-A9D8-E55ABE98A870}"/>
                </a:ext>
              </a:extLst>
            </p:cNvPr>
            <p:cNvGrpSpPr/>
            <p:nvPr/>
          </p:nvGrpSpPr>
          <p:grpSpPr>
            <a:xfrm>
              <a:off x="286329" y="1928040"/>
              <a:ext cx="6807200" cy="4770582"/>
              <a:chOff x="630658" y="1704109"/>
              <a:chExt cx="7354149" cy="5153891"/>
            </a:xfrm>
          </p:grpSpPr>
          <p:graphicFrame>
            <p:nvGraphicFramePr>
              <p:cNvPr id="2" name="Diagram 1">
                <a:extLst>
                  <a:ext uri="{FF2B5EF4-FFF2-40B4-BE49-F238E27FC236}">
                    <a16:creationId xmlns:a16="http://schemas.microsoft.com/office/drawing/2014/main" id="{C560A5EE-076A-491C-A516-325ED5C27D77}"/>
                  </a:ext>
                </a:extLst>
              </p:cNvPr>
              <p:cNvGraphicFramePr/>
              <p:nvPr>
                <p:extLst>
                  <p:ext uri="{D42A27DB-BD31-4B8C-83A1-F6EECF244321}">
                    <p14:modId xmlns:p14="http://schemas.microsoft.com/office/powerpoint/2010/main" val="3677861704"/>
                  </p:ext>
                </p:extLst>
              </p:nvPr>
            </p:nvGraphicFramePr>
            <p:xfrm>
              <a:off x="630658" y="1704109"/>
              <a:ext cx="7354149" cy="5153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Group 14">
                <a:extLst>
                  <a:ext uri="{FF2B5EF4-FFF2-40B4-BE49-F238E27FC236}">
                    <a16:creationId xmlns:a16="http://schemas.microsoft.com/office/drawing/2014/main" id="{D158D83E-EF27-4B37-9B76-2A75249EB05D}"/>
                  </a:ext>
                </a:extLst>
              </p:cNvPr>
              <p:cNvGrpSpPr/>
              <p:nvPr/>
            </p:nvGrpSpPr>
            <p:grpSpPr>
              <a:xfrm>
                <a:off x="3220675" y="2182244"/>
                <a:ext cx="1740648" cy="1140918"/>
                <a:chOff x="3932058" y="574998"/>
                <a:chExt cx="1740648" cy="1140918"/>
              </a:xfrm>
            </p:grpSpPr>
            <p:sp>
              <p:nvSpPr>
                <p:cNvPr id="13" name="Rectangle 12">
                  <a:extLst>
                    <a:ext uri="{FF2B5EF4-FFF2-40B4-BE49-F238E27FC236}">
                      <a16:creationId xmlns:a16="http://schemas.microsoft.com/office/drawing/2014/main" id="{71477418-5445-4D92-B2F3-AEBD8E4F6167}"/>
                    </a:ext>
                  </a:extLst>
                </p:cNvPr>
                <p:cNvSpPr/>
                <p:nvPr/>
              </p:nvSpPr>
              <p:spPr>
                <a:xfrm>
                  <a:off x="3932058" y="574998"/>
                  <a:ext cx="1740648" cy="1140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8785677-87B1-47F9-838A-7F6313E7EA6D}"/>
                    </a:ext>
                  </a:extLst>
                </p:cNvPr>
                <p:cNvPicPr>
                  <a:picLocks noChangeAspect="1"/>
                </p:cNvPicPr>
                <p:nvPr/>
              </p:nvPicPr>
              <p:blipFill rotWithShape="1">
                <a:blip r:embed="rId7"/>
                <a:srcRect l="34362" t="22210" r="31706" b="18445"/>
                <a:stretch/>
              </p:blipFill>
              <p:spPr>
                <a:xfrm>
                  <a:off x="3944787" y="578125"/>
                  <a:ext cx="1096800" cy="1134663"/>
                </a:xfrm>
                <a:prstGeom prst="rect">
                  <a:avLst/>
                </a:prstGeom>
              </p:spPr>
            </p:pic>
          </p:grpSp>
          <p:grpSp>
            <p:nvGrpSpPr>
              <p:cNvPr id="20" name="Group 19">
                <a:extLst>
                  <a:ext uri="{FF2B5EF4-FFF2-40B4-BE49-F238E27FC236}">
                    <a16:creationId xmlns:a16="http://schemas.microsoft.com/office/drawing/2014/main" id="{C307723E-C78F-482A-BCDC-96EC3F120FE3}"/>
                  </a:ext>
                </a:extLst>
              </p:cNvPr>
              <p:cNvGrpSpPr/>
              <p:nvPr/>
            </p:nvGrpSpPr>
            <p:grpSpPr>
              <a:xfrm>
                <a:off x="3264081" y="3476719"/>
                <a:ext cx="1660079" cy="1231854"/>
                <a:chOff x="4280265" y="377849"/>
                <a:chExt cx="1660079" cy="1231854"/>
              </a:xfrm>
            </p:grpSpPr>
            <p:sp>
              <p:nvSpPr>
                <p:cNvPr id="17" name="Rectangle 16">
                  <a:extLst>
                    <a:ext uri="{FF2B5EF4-FFF2-40B4-BE49-F238E27FC236}">
                      <a16:creationId xmlns:a16="http://schemas.microsoft.com/office/drawing/2014/main" id="{C7D619F6-9848-48C7-99A2-791D1C39C677}"/>
                    </a:ext>
                  </a:extLst>
                </p:cNvPr>
                <p:cNvSpPr/>
                <p:nvPr/>
              </p:nvSpPr>
              <p:spPr>
                <a:xfrm>
                  <a:off x="4280265" y="377849"/>
                  <a:ext cx="1660079" cy="1231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142214E-98E5-4414-99BA-3FC4C5F50BCB}"/>
                    </a:ext>
                  </a:extLst>
                </p:cNvPr>
                <p:cNvPicPr>
                  <a:picLocks noChangeAspect="1"/>
                </p:cNvPicPr>
                <p:nvPr/>
              </p:nvPicPr>
              <p:blipFill rotWithShape="1">
                <a:blip r:embed="rId8"/>
                <a:srcRect b="5886"/>
                <a:stretch/>
              </p:blipFill>
              <p:spPr>
                <a:xfrm>
                  <a:off x="4322058" y="377849"/>
                  <a:ext cx="969117" cy="1216100"/>
                </a:xfrm>
                <a:prstGeom prst="rect">
                  <a:avLst/>
                </a:prstGeom>
                <a:ln>
                  <a:solidFill>
                    <a:schemeClr val="bg1"/>
                  </a:solidFill>
                </a:ln>
              </p:spPr>
            </p:pic>
          </p:grpSp>
          <p:grpSp>
            <p:nvGrpSpPr>
              <p:cNvPr id="22" name="Group 21">
                <a:extLst>
                  <a:ext uri="{FF2B5EF4-FFF2-40B4-BE49-F238E27FC236}">
                    <a16:creationId xmlns:a16="http://schemas.microsoft.com/office/drawing/2014/main" id="{361A3AB3-8C79-4B25-9AAC-9F05EBDE44F7}"/>
                  </a:ext>
                </a:extLst>
              </p:cNvPr>
              <p:cNvGrpSpPr/>
              <p:nvPr/>
            </p:nvGrpSpPr>
            <p:grpSpPr>
              <a:xfrm>
                <a:off x="3244123" y="4767635"/>
                <a:ext cx="1699993" cy="1231854"/>
                <a:chOff x="4182739" y="563201"/>
                <a:chExt cx="1699993" cy="1231854"/>
              </a:xfrm>
            </p:grpSpPr>
            <p:sp>
              <p:nvSpPr>
                <p:cNvPr id="21" name="Rectangle 20">
                  <a:extLst>
                    <a:ext uri="{FF2B5EF4-FFF2-40B4-BE49-F238E27FC236}">
                      <a16:creationId xmlns:a16="http://schemas.microsoft.com/office/drawing/2014/main" id="{B9916BC9-D36E-4332-8FE1-A0482AE62191}"/>
                    </a:ext>
                  </a:extLst>
                </p:cNvPr>
                <p:cNvSpPr/>
                <p:nvPr/>
              </p:nvSpPr>
              <p:spPr>
                <a:xfrm>
                  <a:off x="4182739" y="563201"/>
                  <a:ext cx="1699993" cy="1231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986AFB4-94CC-475A-9B2B-948A1739470E}"/>
                    </a:ext>
                  </a:extLst>
                </p:cNvPr>
                <p:cNvPicPr>
                  <a:picLocks noChangeAspect="1"/>
                </p:cNvPicPr>
                <p:nvPr/>
              </p:nvPicPr>
              <p:blipFill rotWithShape="1">
                <a:blip r:embed="rId9"/>
                <a:srcRect l="31874" t="32889" r="8085" b="11088"/>
                <a:stretch/>
              </p:blipFill>
              <p:spPr>
                <a:xfrm>
                  <a:off x="4247064" y="590007"/>
                  <a:ext cx="963969" cy="1197230"/>
                </a:xfrm>
                <a:prstGeom prst="rect">
                  <a:avLst/>
                </a:prstGeom>
              </p:spPr>
            </p:pic>
          </p:grpSp>
        </p:grpSp>
        <p:sp>
          <p:nvSpPr>
            <p:cNvPr id="24" name="TextBox 23">
              <a:extLst>
                <a:ext uri="{FF2B5EF4-FFF2-40B4-BE49-F238E27FC236}">
                  <a16:creationId xmlns:a16="http://schemas.microsoft.com/office/drawing/2014/main" id="{3FCF7706-E213-4BBB-A594-8A1B54DF295A}"/>
                </a:ext>
              </a:extLst>
            </p:cNvPr>
            <p:cNvSpPr txBox="1"/>
            <p:nvPr/>
          </p:nvSpPr>
          <p:spPr>
            <a:xfrm>
              <a:off x="7132214" y="3620833"/>
              <a:ext cx="2103148" cy="1384995"/>
            </a:xfrm>
            <a:prstGeom prst="rect">
              <a:avLst/>
            </a:prstGeom>
            <a:noFill/>
          </p:spPr>
          <p:txBody>
            <a:bodyPr wrap="square" rtlCol="0">
              <a:spAutoFit/>
            </a:bodyPr>
            <a:lstStyle/>
            <a:p>
              <a:r>
                <a:rPr lang="en-US" sz="1400" b="1" dirty="0">
                  <a:solidFill>
                    <a:schemeClr val="tx1">
                      <a:lumMod val="75000"/>
                      <a:lumOff val="25000"/>
                    </a:schemeClr>
                  </a:solidFill>
                  <a:latin typeface="Arial" panose="020B0604020202020204" pitchFamily="34" charset="0"/>
                  <a:cs typeface="Arial" panose="020B0604020202020204" pitchFamily="34" charset="0"/>
                </a:rPr>
                <a:t>SOURCE ANALYSIS</a:t>
              </a:r>
            </a:p>
            <a:p>
              <a:r>
                <a:rPr lang="en-US" sz="1400" dirty="0">
                  <a:solidFill>
                    <a:schemeClr val="tx1">
                      <a:lumMod val="75000"/>
                      <a:lumOff val="25000"/>
                    </a:schemeClr>
                  </a:solidFill>
                  <a:latin typeface="Arial" panose="020B0604020202020204" pitchFamily="34" charset="0"/>
                  <a:cs typeface="Arial" panose="020B0604020202020204" pitchFamily="34" charset="0"/>
                </a:rPr>
                <a:t>Current Density Reconstruction (CDR) values estimated with </a:t>
              </a:r>
              <a:r>
                <a:rPr lang="en-US" sz="1400" dirty="0" err="1">
                  <a:solidFill>
                    <a:schemeClr val="tx1">
                      <a:lumMod val="75000"/>
                      <a:lumOff val="25000"/>
                    </a:schemeClr>
                  </a:solidFill>
                  <a:latin typeface="Arial" panose="020B0604020202020204" pitchFamily="34" charset="0"/>
                  <a:cs typeface="Arial" panose="020B0604020202020204" pitchFamily="34" charset="0"/>
                </a:rPr>
                <a:t>eLORETA</a:t>
              </a:r>
              <a:r>
                <a:rPr lang="en-US" sz="1400" dirty="0">
                  <a:solidFill>
                    <a:schemeClr val="tx1">
                      <a:lumMod val="75000"/>
                      <a:lumOff val="25000"/>
                    </a:schemeClr>
                  </a:solidFill>
                  <a:latin typeface="Arial" panose="020B0604020202020204" pitchFamily="34" charset="0"/>
                  <a:cs typeface="Arial" panose="020B0604020202020204" pitchFamily="34" charset="0"/>
                </a:rPr>
                <a:t> </a:t>
              </a:r>
            </a:p>
            <a:p>
              <a:r>
                <a:rPr lang="en-US" sz="1400" dirty="0">
                  <a:solidFill>
                    <a:schemeClr val="tx1">
                      <a:lumMod val="75000"/>
                      <a:lumOff val="25000"/>
                    </a:schemeClr>
                  </a:solidFill>
                  <a:latin typeface="Arial" panose="020B0604020202020204" pitchFamily="34" charset="0"/>
                  <a:cs typeface="Arial" panose="020B0604020202020204" pitchFamily="34" charset="0"/>
                </a:rPr>
                <a:t>(</a:t>
              </a:r>
              <a:r>
                <a:rPr lang="en-US" sz="1400" i="1" dirty="0">
                  <a:solidFill>
                    <a:schemeClr val="tx1">
                      <a:lumMod val="75000"/>
                      <a:lumOff val="25000"/>
                    </a:schemeClr>
                  </a:solidFill>
                  <a:latin typeface="Arial" panose="020B0604020202020204" pitchFamily="34" charset="0"/>
                  <a:cs typeface="Arial" panose="020B0604020202020204" pitchFamily="34" charset="0"/>
                </a:rPr>
                <a:t>Pascual-</a:t>
              </a:r>
              <a:r>
                <a:rPr lang="en-US" sz="1400" i="1" dirty="0" err="1">
                  <a:solidFill>
                    <a:schemeClr val="tx1">
                      <a:lumMod val="75000"/>
                      <a:lumOff val="25000"/>
                    </a:schemeClr>
                  </a:solidFill>
                  <a:latin typeface="Arial" panose="020B0604020202020204" pitchFamily="34" charset="0"/>
                  <a:cs typeface="Arial" panose="020B0604020202020204" pitchFamily="34" charset="0"/>
                </a:rPr>
                <a:t>Marqui</a:t>
              </a:r>
              <a:r>
                <a:rPr lang="en-US" sz="1400" i="1" dirty="0">
                  <a:solidFill>
                    <a:schemeClr val="tx1">
                      <a:lumMod val="75000"/>
                      <a:lumOff val="25000"/>
                    </a:schemeClr>
                  </a:solidFill>
                  <a:latin typeface="Arial" panose="020B0604020202020204" pitchFamily="34" charset="0"/>
                  <a:cs typeface="Arial" panose="020B0604020202020204" pitchFamily="34" charset="0"/>
                </a:rPr>
                <a:t>, 2007</a:t>
              </a:r>
              <a:r>
                <a:rPr lang="en-US" sz="1400" dirty="0">
                  <a:solidFill>
                    <a:schemeClr val="tx1">
                      <a:lumMod val="75000"/>
                      <a:lumOff val="25000"/>
                    </a:schemeClr>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7295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639</TotalTime>
  <Words>1404</Words>
  <Application>Microsoft Office PowerPoint</Application>
  <PresentationFormat>On-screen Show (4:3)</PresentationFormat>
  <Paragraphs>286</Paragraphs>
  <Slides>17</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Albany AMT</vt: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Stefania Conte</dc:creator>
  <cp:lastModifiedBy>Stefania Conte</cp:lastModifiedBy>
  <cp:revision>57</cp:revision>
  <dcterms:created xsi:type="dcterms:W3CDTF">2020-06-16T15:07:25Z</dcterms:created>
  <dcterms:modified xsi:type="dcterms:W3CDTF">2020-06-26T22:12:27Z</dcterms:modified>
</cp:coreProperties>
</file>